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57" r:id="rId4"/>
    <p:sldId id="258" r:id="rId5"/>
    <p:sldId id="273" r:id="rId6"/>
    <p:sldId id="262" r:id="rId7"/>
    <p:sldId id="274" r:id="rId8"/>
    <p:sldId id="275" r:id="rId9"/>
    <p:sldId id="276" r:id="rId10"/>
    <p:sldId id="277" r:id="rId11"/>
    <p:sldId id="278" r:id="rId12"/>
    <p:sldId id="279" r:id="rId13"/>
    <p:sldId id="282" r:id="rId14"/>
    <p:sldId id="284" r:id="rId15"/>
    <p:sldId id="280" r:id="rId16"/>
    <p:sldId id="283" r:id="rId17"/>
    <p:sldId id="281" r:id="rId18"/>
    <p:sldId id="285" r:id="rId19"/>
    <p:sldId id="286" r:id="rId20"/>
    <p:sldId id="292" r:id="rId21"/>
    <p:sldId id="297" r:id="rId22"/>
    <p:sldId id="294" r:id="rId23"/>
    <p:sldId id="296" r:id="rId24"/>
    <p:sldId id="295" r:id="rId25"/>
    <p:sldId id="287" r:id="rId26"/>
    <p:sldId id="288" r:id="rId27"/>
    <p:sldId id="289" r:id="rId28"/>
    <p:sldId id="290" r:id="rId29"/>
    <p:sldId id="291" r:id="rId30"/>
    <p:sldId id="298" r:id="rId31"/>
    <p:sldId id="267"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227F"/>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77" autoAdjust="0"/>
    <p:restoredTop sz="97491" autoAdjust="0"/>
  </p:normalViewPr>
  <p:slideViewPr>
    <p:cSldViewPr>
      <p:cViewPr varScale="1">
        <p:scale>
          <a:sx n="71" d="100"/>
          <a:sy n="71" d="100"/>
        </p:scale>
        <p:origin x="-13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8D2F0-3D63-490E-934B-E5C7DA07B550}" type="datetimeFigureOut">
              <a:rPr lang="en-US" smtClean="0"/>
              <a:pPr/>
              <a:t>12/15/2020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B71EA-C008-4120-A056-487E75CA559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AC0F58F-59D1-4B02-A4E6-A7166991A057}" type="slidenum">
              <a:rPr lang="en-IN" smtClean="0">
                <a:solidFill>
                  <a:prstClr val="black"/>
                </a:solidFill>
              </a:rPr>
              <a:pPr/>
              <a:t>31</a:t>
            </a:fld>
            <a:endParaRPr lang="en-IN" dirty="0">
              <a:solidFill>
                <a:prstClr val="black"/>
              </a:solidFill>
            </a:endParaRPr>
          </a:p>
        </p:txBody>
      </p:sp>
    </p:spTree>
    <p:extLst>
      <p:ext uri="{BB962C8B-B14F-4D97-AF65-F5344CB8AC3E}">
        <p14:creationId xmlns:p14="http://schemas.microsoft.com/office/powerpoint/2010/main" xmlns="" val="2593793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AC0F58F-59D1-4B02-A4E6-A7166991A057}" type="slidenum">
              <a:rPr lang="en-IN" smtClean="0">
                <a:solidFill>
                  <a:prstClr val="black"/>
                </a:solidFill>
              </a:rPr>
              <a:pPr/>
              <a:t>32</a:t>
            </a:fld>
            <a:endParaRPr lang="en-IN" dirty="0">
              <a:solidFill>
                <a:prstClr val="black"/>
              </a:solidFill>
            </a:endParaRPr>
          </a:p>
        </p:txBody>
      </p:sp>
    </p:spTree>
    <p:extLst>
      <p:ext uri="{BB962C8B-B14F-4D97-AF65-F5344CB8AC3E}">
        <p14:creationId xmlns:p14="http://schemas.microsoft.com/office/powerpoint/2010/main" xmlns="" val="64926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0FB71EA-C008-4120-A056-487E75CA559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1021530"/>
      </p:ext>
    </p:extLst>
  </p:cSld>
  <p:clrMapOvr>
    <a:masterClrMapping/>
  </p:clrMapOvr>
  <p:transition spd="slow">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1021530"/>
      </p:ext>
    </p:extLst>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6A7F1-075C-453A-8589-AF4E90513BD5}" type="datetimeFigureOut">
              <a:rPr lang="en-US" smtClean="0"/>
              <a:pPr/>
              <a:t>12/15/2020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F7CD59-C073-44B5-953D-DB034E621685}" type="slidenum">
              <a:rPr lang="en-IN" smtClean="0"/>
              <a:pPr/>
              <a:t>‹#›</a:t>
            </a:fld>
            <a:endParaRPr lang="en-IN"/>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6A7F1-075C-453A-8589-AF4E90513BD5}" type="datetimeFigureOut">
              <a:rPr lang="en-US" smtClean="0"/>
              <a:pPr/>
              <a:t>12/15/2020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7CD59-C073-44B5-953D-DB034E621685}"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12"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3.jpe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6.jpeg"/><Relationship Id="rId12" Type="http://schemas.microsoft.com/office/2007/relationships/hdphoto" Target="../media/hdphoto6.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29.png"/><Relationship Id="rId4" Type="http://schemas.openxmlformats.org/officeDocument/2006/relationships/image" Target="../media/image34.jpeg"/><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29.png"/><Relationship Id="rId4" Type="http://schemas.openxmlformats.org/officeDocument/2006/relationships/image" Target="../media/image38.jpeg"/><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47.jpeg"/><Relationship Id="rId4" Type="http://schemas.openxmlformats.org/officeDocument/2006/relationships/image" Target="../media/image51.jpeg"/><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47.jpeg"/><Relationship Id="rId4" Type="http://schemas.openxmlformats.org/officeDocument/2006/relationships/image" Target="../media/image53.jpeg"/><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1.png"/><Relationship Id="rId7"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0.jpeg"/><Relationship Id="rId9"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1.png"/><Relationship Id="rId7"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69.jpeg"/></Relationships>
</file>

<file path=ppt/slides/_rels/slide2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1.png"/><Relationship Id="rId7"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3.jpeg"/></Relationships>
</file>

<file path=ppt/slides/_rels/slide2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1.png"/><Relationship Id="rId7"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7.jpeg"/></Relationships>
</file>

<file path=ppt/slides/_rels/slide29.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1.png"/><Relationship Id="rId7"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8.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83.jpeg"/><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83.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image" Target="../media/image1.png"/><Relationship Id="rId12" Type="http://schemas.openxmlformats.org/officeDocument/2006/relationships/image" Target="../media/image16.png"/><Relationship Id="rId17" Type="http://schemas.openxmlformats.org/officeDocument/2006/relationships/image" Target="../media/image3.jpeg"/><Relationship Id="rId2" Type="http://schemas.openxmlformats.org/officeDocument/2006/relationships/notesSlide" Target="../notesSlides/notesSlide9.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5.png"/><Relationship Id="rId11" Type="http://schemas.microsoft.com/office/2007/relationships/hdphoto" Target="../media/hdphoto3.wdp"/><Relationship Id="rId5" Type="http://schemas.openxmlformats.org/officeDocument/2006/relationships/image" Target="../media/image14.png"/><Relationship Id="rId15" Type="http://schemas.microsoft.com/office/2007/relationships/hdphoto" Target="../media/hdphoto4.wdp"/><Relationship Id="rId4"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5" name="Picture 2" descr="C:\Users\User\Desktop\LOGO ORBITZ.jpg"/>
          <p:cNvPicPr>
            <a:picLocks noChangeAspect="1" noChangeArrowheads="1"/>
          </p:cNvPicPr>
          <p:nvPr/>
        </p:nvPicPr>
        <p:blipFill>
          <a:blip r:embed="rId4"/>
          <a:srcRect/>
          <a:stretch>
            <a:fillRect/>
          </a:stretch>
        </p:blipFill>
        <p:spPr bwMode="auto">
          <a:xfrm>
            <a:off x="0" y="1214422"/>
            <a:ext cx="9144000" cy="3357586"/>
          </a:xfrm>
          <a:prstGeom prst="rect">
            <a:avLst/>
          </a:prstGeom>
          <a:noFill/>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8" name="Rectangle 7"/>
          <p:cNvSpPr/>
          <p:nvPr/>
        </p:nvSpPr>
        <p:spPr>
          <a:xfrm>
            <a:off x="0" y="0"/>
            <a:ext cx="5000628" cy="923330"/>
          </a:xfrm>
          <a:prstGeom prst="rect">
            <a:avLst/>
          </a:prstGeom>
        </p:spPr>
        <p:txBody>
          <a:bodyPr wrap="square">
            <a:spAutoFit/>
          </a:bodyPr>
          <a:lstStyle/>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WELCOME </a:t>
            </a:r>
          </a:p>
        </p:txBody>
      </p:sp>
      <p:sp>
        <p:nvSpPr>
          <p:cNvPr id="9" name="TextBox 8"/>
          <p:cNvSpPr txBox="1"/>
          <p:nvPr/>
        </p:nvSpPr>
        <p:spPr>
          <a:xfrm>
            <a:off x="6357950" y="6429396"/>
            <a:ext cx="2786050" cy="461665"/>
          </a:xfrm>
          <a:prstGeom prst="rect">
            <a:avLst/>
          </a:prstGeom>
          <a:noFill/>
        </p:spPr>
        <p:txBody>
          <a:bodyPr wrap="square" rtlCol="0">
            <a:spAutoFit/>
          </a:bodyPr>
          <a:lstStyle/>
          <a:p>
            <a:r>
              <a:rPr lang="en-US" sz="2400" dirty="0" smtClean="0"/>
              <a:t>www.orbitzfin.com</a:t>
            </a:r>
            <a:endParaRPr lang="en-IN" sz="2400" dirty="0"/>
          </a:p>
        </p:txBody>
      </p:sp>
      <p:sp>
        <p:nvSpPr>
          <p:cNvPr id="10" name="Freeform 9"/>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2" name="Picture 8" descr="https://orbitzfin.com/images/logo.jpg"/>
          <p:cNvPicPr>
            <a:picLocks noChangeAspect="1" noChangeArrowheads="1"/>
          </p:cNvPicPr>
          <p:nvPr/>
        </p:nvPicPr>
        <p:blipFill>
          <a:blip r:embed="rId6"/>
          <a:srcRect/>
          <a:stretch>
            <a:fillRect/>
          </a:stretch>
        </p:blipFill>
        <p:spPr bwMode="auto">
          <a:xfrm>
            <a:off x="571472" y="6500834"/>
            <a:ext cx="2214578" cy="35716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2" name="Rectangle 11"/>
          <p:cNvSpPr/>
          <p:nvPr/>
        </p:nvSpPr>
        <p:spPr>
          <a:xfrm>
            <a:off x="0" y="142852"/>
            <a:ext cx="5643570" cy="707886"/>
          </a:xfrm>
          <a:prstGeom prst="rect">
            <a:avLst/>
          </a:prstGeom>
        </p:spPr>
        <p:txBody>
          <a:bodyPr wrap="square">
            <a:spAutoFit/>
          </a:bodyPr>
          <a:lstStyle/>
          <a:p>
            <a:pPr algn="ctr"/>
            <a:r>
              <a:rPr lang="en-US" sz="4000" b="1" dirty="0">
                <a:solidFill>
                  <a:schemeClr val="bg1"/>
                </a:solidFill>
                <a:latin typeface="Georgia" pitchFamily="18" charset="0"/>
                <a:ea typeface="Times New Roman" pitchFamily="18" charset="0"/>
                <a:cs typeface="Times New Roman" pitchFamily="18" charset="0"/>
              </a:rPr>
              <a:t> </a:t>
            </a:r>
            <a:r>
              <a:rPr lang="en-US" sz="4000" b="1" dirty="0" smtClean="0">
                <a:solidFill>
                  <a:schemeClr val="bg1"/>
                </a:solidFill>
                <a:latin typeface="Georgia" pitchFamily="18" charset="0"/>
                <a:ea typeface="Times New Roman" pitchFamily="18" charset="0"/>
                <a:cs typeface="Times New Roman" pitchFamily="18" charset="0"/>
              </a:rPr>
              <a:t>  </a:t>
            </a:r>
            <a:r>
              <a:rPr lang="en-US" sz="3200" b="1" dirty="0" smtClean="0"/>
              <a:t>BENEFITS TO THE AGENT</a:t>
            </a:r>
            <a:endParaRPr lang="en-US" sz="4000" b="1" dirty="0" smtClean="0"/>
          </a:p>
        </p:txBody>
      </p:sp>
      <p:sp>
        <p:nvSpPr>
          <p:cNvPr id="13" name="Rectangle 12"/>
          <p:cNvSpPr/>
          <p:nvPr/>
        </p:nvSpPr>
        <p:spPr>
          <a:xfrm>
            <a:off x="0" y="1071546"/>
            <a:ext cx="9144000" cy="523220"/>
          </a:xfrm>
          <a:prstGeom prst="rect">
            <a:avLst/>
          </a:prstGeom>
        </p:spPr>
        <p:txBody>
          <a:bodyPr wrap="square">
            <a:spAutoFit/>
          </a:bodyPr>
          <a:lstStyle/>
          <a:p>
            <a:pPr lvl="0" algn="ctr" fontAlgn="base">
              <a:spcBef>
                <a:spcPct val="0"/>
              </a:spcBef>
              <a:spcAft>
                <a:spcPct val="0"/>
              </a:spcAft>
            </a:pPr>
            <a:r>
              <a:rPr lang="en-US" sz="2800" b="1" u="sng" dirty="0" smtClean="0">
                <a:solidFill>
                  <a:srgbClr val="333333"/>
                </a:solidFill>
                <a:latin typeface="Cambria" pitchFamily="18" charset="0"/>
                <a:ea typeface="Times New Roman" pitchFamily="18" charset="0"/>
                <a:cs typeface="Times New Roman" pitchFamily="18" charset="0"/>
              </a:rPr>
              <a:t>Minimum Investment</a:t>
            </a:r>
            <a:r>
              <a:rPr lang="en-US" sz="2800" u="sng" dirty="0" smtClean="0">
                <a:solidFill>
                  <a:srgbClr val="333333"/>
                </a:solidFill>
                <a:latin typeface="Cambria" pitchFamily="18" charset="0"/>
                <a:ea typeface="Times New Roman" pitchFamily="18" charset="0"/>
                <a:cs typeface="Times New Roman" pitchFamily="18" charset="0"/>
              </a:rPr>
              <a:t> </a:t>
            </a:r>
            <a:endParaRPr lang="en-US" sz="3200" u="sng" dirty="0" smtClean="0">
              <a:latin typeface="Arial" pitchFamily="34" charset="0"/>
              <a:cs typeface="Arial" pitchFamily="34" charset="0"/>
            </a:endParaRPr>
          </a:p>
        </p:txBody>
      </p:sp>
      <p:sp>
        <p:nvSpPr>
          <p:cNvPr id="14" name="Rectangle 13"/>
          <p:cNvSpPr/>
          <p:nvPr/>
        </p:nvSpPr>
        <p:spPr>
          <a:xfrm>
            <a:off x="0" y="1071546"/>
            <a:ext cx="9144000" cy="5293757"/>
          </a:xfrm>
          <a:prstGeom prst="rect">
            <a:avLst/>
          </a:prstGeom>
        </p:spPr>
        <p:txBody>
          <a:bodyPr wrap="square">
            <a:spAutoFit/>
          </a:bodyPr>
          <a:lstStyle/>
          <a:p>
            <a:pPr lvl="0" fontAlgn="base">
              <a:spcBef>
                <a:spcPct val="0"/>
              </a:spcBef>
              <a:spcAft>
                <a:spcPct val="0"/>
              </a:spcAft>
            </a:pPr>
            <a:endParaRPr lang="en-US" b="1" dirty="0" smtClean="0">
              <a:solidFill>
                <a:srgbClr val="333333"/>
              </a:solidFill>
              <a:ea typeface="Times New Roman" pitchFamily="18" charset="0"/>
              <a:cs typeface="Times New Roman" pitchFamily="18" charset="0"/>
            </a:endParaRPr>
          </a:p>
          <a:p>
            <a:pPr lvl="0" fontAlgn="base">
              <a:spcBef>
                <a:spcPct val="0"/>
              </a:spcBef>
              <a:spcAft>
                <a:spcPct val="0"/>
              </a:spcAft>
            </a:pPr>
            <a:endParaRPr lang="en-US" sz="2400" b="1" dirty="0" smtClean="0">
              <a:solidFill>
                <a:srgbClr val="333333"/>
              </a:solidFill>
              <a:ea typeface="Times New Roman" pitchFamily="18" charset="0"/>
              <a:cs typeface="Times New Roman" pitchFamily="18" charset="0"/>
            </a:endParaRPr>
          </a:p>
          <a:p>
            <a:pPr lvl="0" algn="ctr" fontAlgn="base">
              <a:spcBef>
                <a:spcPct val="0"/>
              </a:spcBef>
              <a:spcAft>
                <a:spcPct val="0"/>
              </a:spcAft>
            </a:pPr>
            <a:r>
              <a:rPr lang="en-US" sz="2400" b="1" dirty="0" smtClean="0">
                <a:solidFill>
                  <a:srgbClr val="333333"/>
                </a:solidFill>
                <a:ea typeface="Times New Roman" pitchFamily="18" charset="0"/>
                <a:cs typeface="Times New Roman" pitchFamily="18" charset="0"/>
              </a:rPr>
              <a:t>   “Big Bunch of Products &amp; Services”</a:t>
            </a:r>
          </a:p>
          <a:p>
            <a:pPr lvl="0" eaLnBrk="0" fontAlgn="base" hangingPunct="0">
              <a:spcBef>
                <a:spcPct val="0"/>
              </a:spcBef>
              <a:spcAft>
                <a:spcPct val="0"/>
              </a:spcAft>
              <a:buFont typeface="Wingdings" pitchFamily="2" charset="2"/>
              <a:buChar char="Ø"/>
            </a:pPr>
            <a:r>
              <a:rPr lang="en-US" sz="2000" dirty="0" smtClean="0">
                <a:solidFill>
                  <a:schemeClr val="bg1"/>
                </a:solidFill>
                <a:ea typeface="Times New Roman" pitchFamily="18" charset="0"/>
                <a:cs typeface="Times New Roman" pitchFamily="18" charset="0"/>
              </a:rPr>
              <a:t>   </a:t>
            </a:r>
            <a:r>
              <a:rPr lang="en-US" sz="1600" dirty="0" smtClean="0">
                <a:solidFill>
                  <a:schemeClr val="bg1"/>
                </a:solidFill>
                <a:ea typeface="Times New Roman" pitchFamily="18" charset="0"/>
                <a:cs typeface="Times New Roman" pitchFamily="18" charset="0"/>
              </a:rPr>
              <a:t>Agent can operate the app from Mobile or Laptop/Desktop.</a:t>
            </a:r>
          </a:p>
          <a:p>
            <a:pPr lvl="0" eaLnBrk="0" fontAlgn="base" hangingPunct="0">
              <a:spcBef>
                <a:spcPct val="0"/>
              </a:spcBef>
              <a:spcAft>
                <a:spcPct val="0"/>
              </a:spcAft>
            </a:pPr>
            <a:endParaRPr lang="en-US" sz="1600" dirty="0" smtClean="0">
              <a:solidFill>
                <a:schemeClr val="bg1"/>
              </a:solidFill>
              <a:cs typeface="Arial" pitchFamily="34" charset="0"/>
            </a:endParaRPr>
          </a:p>
          <a:p>
            <a:pPr lvl="0" eaLnBrk="0" fontAlgn="base" hangingPunct="0">
              <a:spcBef>
                <a:spcPct val="0"/>
              </a:spcBef>
              <a:spcAft>
                <a:spcPct val="0"/>
              </a:spcAft>
              <a:buFont typeface="Wingdings" pitchFamily="2" charset="2"/>
              <a:buChar char="Ø"/>
            </a:pPr>
            <a:r>
              <a:rPr lang="en-US" sz="1600" dirty="0" smtClean="0">
                <a:solidFill>
                  <a:schemeClr val="bg1"/>
                </a:solidFill>
                <a:ea typeface="Times New Roman" pitchFamily="18" charset="0"/>
                <a:cs typeface="Times New Roman" pitchFamily="18" charset="0"/>
              </a:rPr>
              <a:t>   Can make AEPS transaction – withdrawals &amp; cash deposits from any bank accounts</a:t>
            </a:r>
          </a:p>
          <a:p>
            <a:pPr lvl="0" eaLnBrk="0" fontAlgn="base" hangingPunct="0">
              <a:spcBef>
                <a:spcPct val="0"/>
              </a:spcBef>
              <a:spcAft>
                <a:spcPct val="0"/>
              </a:spcAft>
            </a:pPr>
            <a:r>
              <a:rPr lang="en-US" sz="1600" dirty="0" smtClean="0">
                <a:solidFill>
                  <a:schemeClr val="bg1"/>
                </a:solidFill>
                <a:ea typeface="Times New Roman" pitchFamily="18" charset="0"/>
                <a:cs typeface="Times New Roman" pitchFamily="18" charset="0"/>
              </a:rPr>
              <a:t>      for his customers.</a:t>
            </a:r>
            <a:endParaRPr lang="en-US" sz="1600" dirty="0" smtClean="0">
              <a:solidFill>
                <a:schemeClr val="bg1"/>
              </a:solidFill>
              <a:cs typeface="Arial" pitchFamily="34" charset="0"/>
            </a:endParaRPr>
          </a:p>
          <a:p>
            <a:pPr lvl="0" eaLnBrk="0" fontAlgn="base" hangingPunct="0">
              <a:spcBef>
                <a:spcPct val="0"/>
              </a:spcBef>
              <a:spcAft>
                <a:spcPct val="0"/>
              </a:spcAft>
            </a:pPr>
            <a:endParaRPr lang="en-US" sz="1600" dirty="0" smtClean="0">
              <a:solidFill>
                <a:schemeClr val="bg1"/>
              </a:solidFill>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en-US" sz="1600" dirty="0" smtClean="0">
                <a:solidFill>
                  <a:schemeClr val="bg1"/>
                </a:solidFill>
                <a:ea typeface="Times New Roman" pitchFamily="18" charset="0"/>
                <a:cs typeface="Times New Roman" pitchFamily="18" charset="0"/>
              </a:rPr>
              <a:t>   Agent can earn on each PAN card registration.</a:t>
            </a:r>
            <a:endParaRPr lang="en-US" sz="1600" dirty="0" smtClean="0">
              <a:solidFill>
                <a:schemeClr val="bg1"/>
              </a:solidFill>
              <a:cs typeface="Arial" pitchFamily="34" charset="0"/>
            </a:endParaRPr>
          </a:p>
          <a:p>
            <a:pPr lvl="0" eaLnBrk="0" fontAlgn="base" hangingPunct="0">
              <a:spcBef>
                <a:spcPct val="0"/>
              </a:spcBef>
              <a:spcAft>
                <a:spcPct val="0"/>
              </a:spcAft>
              <a:buFont typeface="Wingdings" pitchFamily="2" charset="2"/>
              <a:buChar char="Ø"/>
            </a:pPr>
            <a:endParaRPr lang="en-US" sz="1600" dirty="0" smtClean="0">
              <a:solidFill>
                <a:schemeClr val="bg1"/>
              </a:solidFill>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en-US" sz="1600" dirty="0" smtClean="0">
                <a:solidFill>
                  <a:schemeClr val="bg1"/>
                </a:solidFill>
                <a:ea typeface="Times New Roman" pitchFamily="18" charset="0"/>
                <a:cs typeface="Times New Roman" pitchFamily="18" charset="0"/>
              </a:rPr>
              <a:t>   Two/Four wheeler Insurance, insurance premium collection, Life &amp; Health     </a:t>
            </a:r>
          </a:p>
          <a:p>
            <a:pPr lvl="0" eaLnBrk="0" fontAlgn="base" hangingPunct="0">
              <a:spcBef>
                <a:spcPct val="0"/>
              </a:spcBef>
              <a:spcAft>
                <a:spcPct val="0"/>
              </a:spcAft>
              <a:buFont typeface="Wingdings" pitchFamily="2" charset="2"/>
              <a:buChar char="Ø"/>
            </a:pPr>
            <a:endParaRPr lang="en-US" sz="1600" dirty="0" smtClean="0">
              <a:solidFill>
                <a:schemeClr val="bg1"/>
              </a:solidFill>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en-US" sz="1600" dirty="0" smtClean="0">
                <a:solidFill>
                  <a:schemeClr val="bg1"/>
                </a:solidFill>
                <a:ea typeface="Times New Roman" pitchFamily="18" charset="0"/>
                <a:cs typeface="Times New Roman" pitchFamily="18" charset="0"/>
              </a:rPr>
              <a:t>   insurance, Personal/Business/Home Loans.</a:t>
            </a:r>
            <a:endParaRPr lang="en-US" sz="1600" dirty="0" smtClean="0">
              <a:solidFill>
                <a:schemeClr val="bg1"/>
              </a:solidFill>
              <a:cs typeface="Arial" pitchFamily="34" charset="0"/>
            </a:endParaRPr>
          </a:p>
          <a:p>
            <a:pPr lvl="0" eaLnBrk="0" fontAlgn="base" hangingPunct="0">
              <a:spcBef>
                <a:spcPct val="0"/>
              </a:spcBef>
              <a:spcAft>
                <a:spcPct val="0"/>
              </a:spcAft>
              <a:buFont typeface="Wingdings" pitchFamily="2" charset="2"/>
              <a:buChar char="Ø"/>
            </a:pPr>
            <a:endParaRPr lang="en-US" sz="1600" dirty="0" smtClean="0">
              <a:solidFill>
                <a:schemeClr val="bg1"/>
              </a:solidFill>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en-US" sz="1600" dirty="0" smtClean="0">
                <a:solidFill>
                  <a:schemeClr val="bg1"/>
                </a:solidFill>
                <a:ea typeface="Times New Roman" pitchFamily="18" charset="0"/>
                <a:cs typeface="Times New Roman" pitchFamily="18" charset="0"/>
              </a:rPr>
              <a:t>   CARD SWIPING FACILITY – Swiping of Debit OR Credit Card of Any Bank.</a:t>
            </a:r>
            <a:endParaRPr lang="en-US" sz="1600" dirty="0" smtClean="0">
              <a:solidFill>
                <a:schemeClr val="bg1"/>
              </a:solidFill>
              <a:cs typeface="Arial" pitchFamily="34" charset="0"/>
            </a:endParaRPr>
          </a:p>
          <a:p>
            <a:pPr lvl="0" eaLnBrk="0" fontAlgn="base" hangingPunct="0">
              <a:spcBef>
                <a:spcPct val="0"/>
              </a:spcBef>
              <a:spcAft>
                <a:spcPct val="0"/>
              </a:spcAft>
              <a:buFont typeface="Wingdings" pitchFamily="2" charset="2"/>
              <a:buChar char="Ø"/>
            </a:pPr>
            <a:endParaRPr lang="en-US" sz="1600" dirty="0" smtClean="0">
              <a:solidFill>
                <a:schemeClr val="bg1"/>
              </a:solidFill>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en-US" sz="1600" dirty="0" smtClean="0">
                <a:solidFill>
                  <a:schemeClr val="bg1"/>
                </a:solidFill>
                <a:ea typeface="Times New Roman" pitchFamily="18" charset="0"/>
                <a:cs typeface="Times New Roman" pitchFamily="18" charset="0"/>
              </a:rPr>
              <a:t>   Daily 4 times settlement of transaction amount/Shortly Introducing REAL TIME </a:t>
            </a:r>
          </a:p>
          <a:p>
            <a:pPr lvl="0" eaLnBrk="0" fontAlgn="base" hangingPunct="0">
              <a:spcBef>
                <a:spcPct val="0"/>
              </a:spcBef>
              <a:spcAft>
                <a:spcPct val="0"/>
              </a:spcAft>
            </a:pPr>
            <a:r>
              <a:rPr lang="en-US" sz="1600" dirty="0" smtClean="0">
                <a:solidFill>
                  <a:schemeClr val="bg1"/>
                </a:solidFill>
                <a:ea typeface="Times New Roman" pitchFamily="18" charset="0"/>
                <a:cs typeface="Times New Roman" pitchFamily="18" charset="0"/>
              </a:rPr>
              <a:t>      S</a:t>
            </a:r>
            <a:r>
              <a:rPr lang="en-US" dirty="0" smtClean="0">
                <a:solidFill>
                  <a:schemeClr val="bg1"/>
                </a:solidFill>
                <a:ea typeface="Times New Roman" pitchFamily="18" charset="0"/>
                <a:cs typeface="Times New Roman" pitchFamily="18" charset="0"/>
              </a:rPr>
              <a:t>ettlements</a:t>
            </a:r>
            <a:r>
              <a:rPr lang="en-US" sz="2000" dirty="0" smtClean="0">
                <a:solidFill>
                  <a:schemeClr val="bg1"/>
                </a:solidFill>
                <a:ea typeface="Times New Roman" pitchFamily="18" charset="0"/>
                <a:cs typeface="Times New Roman" pitchFamily="18" charset="0"/>
              </a:rPr>
              <a:t>.  </a:t>
            </a:r>
          </a:p>
          <a:p>
            <a:pPr lvl="0" algn="ctr" eaLnBrk="0" fontAlgn="base" hangingPunct="0">
              <a:spcBef>
                <a:spcPct val="0"/>
              </a:spcBef>
              <a:spcAft>
                <a:spcPct val="0"/>
              </a:spcAft>
            </a:pPr>
            <a:r>
              <a:rPr lang="en-US" sz="2000" dirty="0" smtClean="0">
                <a:solidFill>
                  <a:schemeClr val="bg1"/>
                </a:solidFill>
                <a:ea typeface="Times New Roman" pitchFamily="18" charset="0"/>
                <a:cs typeface="Times New Roman" pitchFamily="18" charset="0"/>
              </a:rPr>
              <a:t> </a:t>
            </a:r>
            <a:r>
              <a:rPr lang="en-US" sz="2000" b="1" dirty="0" smtClean="0">
                <a:solidFill>
                  <a:schemeClr val="bg1"/>
                </a:solidFill>
                <a:ea typeface="Times New Roman" pitchFamily="18" charset="0"/>
                <a:cs typeface="Times New Roman" pitchFamily="18" charset="0"/>
              </a:rPr>
              <a:t> </a:t>
            </a:r>
            <a:r>
              <a:rPr lang="en-US" sz="2400" b="1" dirty="0" smtClean="0">
                <a:solidFill>
                  <a:schemeClr val="bg1"/>
                </a:solidFill>
                <a:ea typeface="Times New Roman" pitchFamily="18" charset="0"/>
                <a:cs typeface="Times New Roman" pitchFamily="18" charset="0"/>
              </a:rPr>
              <a:t>“Earn Commission on Every Transaction”</a:t>
            </a:r>
            <a:r>
              <a:rPr lang="en-US" sz="2000" b="1" dirty="0" smtClean="0">
                <a:solidFill>
                  <a:schemeClr val="bg1"/>
                </a:solidFill>
                <a:ea typeface="Times New Roman" pitchFamily="18" charset="0"/>
                <a:cs typeface="Times New Roman" pitchFamily="18" charset="0"/>
              </a:rPr>
              <a:t>   </a:t>
            </a:r>
            <a:endParaRPr lang="en-US" b="1" dirty="0" smtClean="0">
              <a:solidFill>
                <a:schemeClr val="bg1"/>
              </a:solidFill>
              <a:cs typeface="Arial" pitchFamily="34" charset="0"/>
            </a:endParaRPr>
          </a:p>
        </p:txBody>
      </p:sp>
      <p:pic>
        <p:nvPicPr>
          <p:cNvPr id="15" name="Picture 8" descr="https://orbitzfin.com/images/logo.jpg"/>
          <p:cNvPicPr>
            <a:picLocks noChangeAspect="1" noChangeArrowheads="1"/>
          </p:cNvPicPr>
          <p:nvPr/>
        </p:nvPicPr>
        <p:blipFill>
          <a:blip r:embed="rId4"/>
          <a:srcRect/>
          <a:stretch>
            <a:fillRect/>
          </a:stretch>
        </p:blipFill>
        <p:spPr bwMode="auto">
          <a:xfrm>
            <a:off x="571472" y="6500834"/>
            <a:ext cx="2214578" cy="357166"/>
          </a:xfrm>
          <a:prstGeom prst="rect">
            <a:avLst/>
          </a:prstGeom>
          <a:noFill/>
        </p:spPr>
      </p:pic>
      <p:sp>
        <p:nvSpPr>
          <p:cNvPr id="16" name="Freeform 15"/>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19" name="TextBox 18"/>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0" y="0"/>
            <a:ext cx="5786446" cy="954107"/>
          </a:xfrm>
          <a:prstGeom prst="rect">
            <a:avLst/>
          </a:prstGeom>
        </p:spPr>
        <p:txBody>
          <a:bodyPr wrap="square">
            <a:spAutoFit/>
          </a:bodyPr>
          <a:lstStyle/>
          <a:p>
            <a:pPr algn="ctr"/>
            <a:r>
              <a:rPr lang="en-US" sz="2400" b="1" dirty="0" smtClean="0">
                <a:latin typeface="Georgia" pitchFamily="18" charset="0"/>
                <a:ea typeface="Times New Roman" pitchFamily="18" charset="0"/>
                <a:cs typeface="Times New Roman" pitchFamily="18" charset="0"/>
              </a:rPr>
              <a:t> </a:t>
            </a:r>
            <a:r>
              <a:rPr lang="en-US" sz="2800" b="1" dirty="0" smtClean="0"/>
              <a:t>DOCUMENTS REQUIRED FOR REGISTRATION OF AGENT</a:t>
            </a:r>
            <a:endParaRPr lang="en-US" sz="2800" b="1" dirty="0"/>
          </a:p>
        </p:txBody>
      </p:sp>
      <p:sp>
        <p:nvSpPr>
          <p:cNvPr id="13" name="Rectangle 12"/>
          <p:cNvSpPr/>
          <p:nvPr/>
        </p:nvSpPr>
        <p:spPr>
          <a:xfrm>
            <a:off x="296823" y="1142984"/>
            <a:ext cx="5846813" cy="4401205"/>
          </a:xfrm>
          <a:prstGeom prst="rect">
            <a:avLst/>
          </a:prstGeom>
        </p:spPr>
        <p:txBody>
          <a:bodyPr wrap="square">
            <a:spAutoFit/>
          </a:bodyPr>
          <a:lstStyle/>
          <a:p>
            <a:endParaRPr lang="en-US" sz="2400" dirty="0" smtClean="0">
              <a:solidFill>
                <a:schemeClr val="bg1"/>
              </a:solidFill>
            </a:endParaRPr>
          </a:p>
          <a:p>
            <a:r>
              <a:rPr lang="en-US" sz="3200" b="1" dirty="0" smtClean="0">
                <a:solidFill>
                  <a:schemeClr val="bg1"/>
                </a:solidFill>
              </a:rPr>
              <a:t>Clear Photos of:</a:t>
            </a:r>
          </a:p>
          <a:p>
            <a:endParaRPr lang="en-US" sz="3200" b="1" dirty="0" smtClean="0">
              <a:solidFill>
                <a:schemeClr val="bg1"/>
              </a:solidFill>
            </a:endParaRPr>
          </a:p>
          <a:p>
            <a:pPr marL="514350" indent="-514350">
              <a:buFont typeface="+mj-lt"/>
              <a:buAutoNum type="alphaLcParenR"/>
            </a:pPr>
            <a:r>
              <a:rPr lang="en-US" sz="3200" dirty="0" smtClean="0">
                <a:solidFill>
                  <a:schemeClr val="bg1"/>
                </a:solidFill>
              </a:rPr>
              <a:t>PAN Card </a:t>
            </a:r>
          </a:p>
          <a:p>
            <a:r>
              <a:rPr lang="en-US" sz="3200" dirty="0" smtClean="0">
                <a:solidFill>
                  <a:schemeClr val="bg1"/>
                </a:solidFill>
              </a:rPr>
              <a:t>b)  </a:t>
            </a:r>
            <a:r>
              <a:rPr lang="en-US" sz="3200" dirty="0" err="1" smtClean="0">
                <a:solidFill>
                  <a:schemeClr val="bg1"/>
                </a:solidFill>
              </a:rPr>
              <a:t>Aadhaar</a:t>
            </a:r>
            <a:r>
              <a:rPr lang="en-US" sz="3200" dirty="0" smtClean="0">
                <a:solidFill>
                  <a:schemeClr val="bg1"/>
                </a:solidFill>
              </a:rPr>
              <a:t> Card</a:t>
            </a:r>
          </a:p>
          <a:p>
            <a:pPr marL="514350" indent="-514350">
              <a:buAutoNum type="alphaLcParenR" startAt="3"/>
            </a:pPr>
            <a:r>
              <a:rPr lang="en-US" sz="3200" dirty="0" smtClean="0">
                <a:solidFill>
                  <a:schemeClr val="bg1"/>
                </a:solidFill>
              </a:rPr>
              <a:t>Shop photo </a:t>
            </a:r>
            <a:r>
              <a:rPr lang="en-US" sz="2400" dirty="0" smtClean="0">
                <a:solidFill>
                  <a:schemeClr val="bg1"/>
                </a:solidFill>
              </a:rPr>
              <a:t>(Optional)</a:t>
            </a:r>
          </a:p>
          <a:p>
            <a:pPr marL="514350" indent="-514350">
              <a:buAutoNum type="alphaLcParenR" startAt="3"/>
            </a:pPr>
            <a:r>
              <a:rPr lang="en-US" sz="3200" dirty="0" smtClean="0">
                <a:solidFill>
                  <a:schemeClr val="bg1"/>
                </a:solidFill>
              </a:rPr>
              <a:t>Passport Size Photo</a:t>
            </a:r>
          </a:p>
          <a:p>
            <a:r>
              <a:rPr lang="en-US" sz="3200" dirty="0" smtClean="0">
                <a:solidFill>
                  <a:schemeClr val="bg1"/>
                </a:solidFill>
              </a:rPr>
              <a:t>e)  Mobile Number</a:t>
            </a:r>
          </a:p>
          <a:p>
            <a:r>
              <a:rPr lang="en-US" sz="3200" dirty="0" smtClean="0">
                <a:solidFill>
                  <a:schemeClr val="bg1"/>
                </a:solidFill>
              </a:rPr>
              <a:t>f)   E-Mail ID</a:t>
            </a:r>
            <a:endParaRPr lang="en-US" sz="3200" dirty="0">
              <a:solidFill>
                <a:schemeClr val="bg1"/>
              </a:solidFill>
            </a:endParaRPr>
          </a:p>
        </p:txBody>
      </p:sp>
      <p:sp>
        <p:nvSpPr>
          <p:cNvPr id="14" name="Rectangle 13"/>
          <p:cNvSpPr/>
          <p:nvPr/>
        </p:nvSpPr>
        <p:spPr>
          <a:xfrm>
            <a:off x="4929190" y="2071678"/>
            <a:ext cx="4214810" cy="461665"/>
          </a:xfrm>
          <a:prstGeom prst="rect">
            <a:avLst/>
          </a:prstGeom>
        </p:spPr>
        <p:txBody>
          <a:bodyPr wrap="square">
            <a:spAutoFit/>
          </a:bodyPr>
          <a:lstStyle/>
          <a:p>
            <a:r>
              <a:rPr lang="en-US" sz="2400" b="1" dirty="0" smtClean="0">
                <a:highlight>
                  <a:srgbClr val="008000"/>
                </a:highlight>
              </a:rPr>
              <a:t> Same Day </a:t>
            </a:r>
            <a:r>
              <a:rPr lang="en-US" sz="2400" b="1" dirty="0" err="1" smtClean="0">
                <a:highlight>
                  <a:srgbClr val="008000"/>
                </a:highlight>
              </a:rPr>
              <a:t>Aeps</a:t>
            </a:r>
            <a:r>
              <a:rPr lang="en-US" sz="2400" b="1" dirty="0" smtClean="0">
                <a:highlight>
                  <a:srgbClr val="008000"/>
                </a:highlight>
              </a:rPr>
              <a:t>  ID Activation   </a:t>
            </a:r>
            <a:endParaRPr lang="en-US" sz="2400" b="1" dirty="0">
              <a:highlight>
                <a:srgbClr val="008000"/>
              </a:highlight>
            </a:endParaRPr>
          </a:p>
        </p:txBody>
      </p:sp>
      <p:sp>
        <p:nvSpPr>
          <p:cNvPr id="15" name="Rectangle 14"/>
          <p:cNvSpPr/>
          <p:nvPr/>
        </p:nvSpPr>
        <p:spPr>
          <a:xfrm>
            <a:off x="4929190" y="3059668"/>
            <a:ext cx="4000528" cy="1200329"/>
          </a:xfrm>
          <a:prstGeom prst="rect">
            <a:avLst/>
          </a:prstGeom>
        </p:spPr>
        <p:txBody>
          <a:bodyPr wrap="square">
            <a:spAutoFit/>
          </a:bodyPr>
          <a:lstStyle/>
          <a:p>
            <a:r>
              <a:rPr lang="en-US" sz="2400" dirty="0" smtClean="0">
                <a:highlight>
                  <a:srgbClr val="008000"/>
                </a:highlight>
              </a:rPr>
              <a:t>Activated by:</a:t>
            </a:r>
          </a:p>
          <a:p>
            <a:r>
              <a:rPr lang="en-US" sz="2400" b="1" dirty="0" smtClean="0">
                <a:solidFill>
                  <a:schemeClr val="bg1"/>
                </a:solidFill>
              </a:rPr>
              <a:t>By Uploading KYC on </a:t>
            </a:r>
            <a:r>
              <a:rPr lang="en-US" sz="2400" b="1" dirty="0" err="1" smtClean="0">
                <a:solidFill>
                  <a:schemeClr val="bg1"/>
                </a:solidFill>
              </a:rPr>
              <a:t>AePS</a:t>
            </a:r>
            <a:r>
              <a:rPr lang="en-US" sz="2400" b="1" dirty="0" smtClean="0">
                <a:solidFill>
                  <a:schemeClr val="bg1"/>
                </a:solidFill>
              </a:rPr>
              <a:t> </a:t>
            </a:r>
            <a:r>
              <a:rPr lang="en-US" sz="2400" b="1" dirty="0" err="1" smtClean="0">
                <a:solidFill>
                  <a:schemeClr val="bg1"/>
                </a:solidFill>
              </a:rPr>
              <a:t>txn</a:t>
            </a:r>
            <a:r>
              <a:rPr lang="en-US" sz="2400" b="1" dirty="0" smtClean="0">
                <a:solidFill>
                  <a:schemeClr val="bg1"/>
                </a:solidFill>
              </a:rPr>
              <a:t> page on Mobile App By Agent</a:t>
            </a:r>
            <a:endParaRPr lang="en-US" sz="2400" b="1" dirty="0">
              <a:solidFill>
                <a:schemeClr val="bg1"/>
              </a:solidFill>
            </a:endParaRPr>
          </a:p>
        </p:txBody>
      </p:sp>
      <p:sp>
        <p:nvSpPr>
          <p:cNvPr id="18" name="Freeform 17"/>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pic>
        <p:nvPicPr>
          <p:cNvPr id="19"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20" name="TextBox 19"/>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21"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0" y="0"/>
            <a:ext cx="6421942" cy="707886"/>
          </a:xfrm>
          <a:prstGeom prst="rect">
            <a:avLst/>
          </a:prstGeom>
        </p:spPr>
        <p:txBody>
          <a:bodyPr wrap="square">
            <a:spAutoFit/>
          </a:bodyPr>
          <a:lstStyle/>
          <a:p>
            <a:r>
              <a:rPr lang="en-US" sz="4000" b="1" dirty="0">
                <a:solidFill>
                  <a:schemeClr val="bg1"/>
                </a:solidFill>
                <a:latin typeface="Georgia" pitchFamily="18" charset="0"/>
                <a:ea typeface="Times New Roman" pitchFamily="18" charset="0"/>
                <a:cs typeface="Times New Roman" pitchFamily="18" charset="0"/>
              </a:rPr>
              <a:t> </a:t>
            </a:r>
            <a:r>
              <a:rPr lang="en-US" sz="4000" b="1" dirty="0" smtClean="0">
                <a:solidFill>
                  <a:schemeClr val="bg1"/>
                </a:solidFill>
                <a:latin typeface="Georgia" pitchFamily="18" charset="0"/>
                <a:ea typeface="Times New Roman" pitchFamily="18" charset="0"/>
                <a:cs typeface="Times New Roman" pitchFamily="18" charset="0"/>
              </a:rPr>
              <a:t> </a:t>
            </a:r>
            <a:r>
              <a:rPr lang="en-US" sz="3200" b="1" dirty="0" err="1" smtClean="0"/>
              <a:t>AePS</a:t>
            </a:r>
            <a:r>
              <a:rPr lang="en-US" sz="3200" b="1" dirty="0" smtClean="0"/>
              <a:t> NECESSARY FACILITIES</a:t>
            </a:r>
            <a:endParaRPr lang="en-US" sz="3200" b="1" dirty="0"/>
          </a:p>
        </p:txBody>
      </p:sp>
      <p:pic>
        <p:nvPicPr>
          <p:cNvPr id="13" name="Picture 12">
            <a:extLst>
              <a:ext uri="{FF2B5EF4-FFF2-40B4-BE49-F238E27FC236}">
                <a16:creationId xmlns:a16="http://schemas.microsoft.com/office/drawing/2014/main" xmlns="" id="{82C33ED6-8146-42CF-AE86-A26FEED0F580}"/>
              </a:ext>
            </a:extLst>
          </p:cNvPr>
          <p:cNvPicPr>
            <a:picLocks noChangeAspect="1"/>
          </p:cNvPicPr>
          <p:nvPr/>
        </p:nvPicPr>
        <p:blipFill>
          <a:blip r:embed="rId4" cstate="print"/>
          <a:stretch>
            <a:fillRect/>
          </a:stretch>
        </p:blipFill>
        <p:spPr>
          <a:xfrm>
            <a:off x="308509" y="1714489"/>
            <a:ext cx="2941586" cy="2214577"/>
          </a:xfrm>
          <a:prstGeom prst="rect">
            <a:avLst/>
          </a:prstGeom>
        </p:spPr>
      </p:pic>
      <p:pic>
        <p:nvPicPr>
          <p:cNvPr id="14" name="Picture 4">
            <a:extLst>
              <a:ext uri="{FF2B5EF4-FFF2-40B4-BE49-F238E27FC236}">
                <a16:creationId xmlns:a16="http://schemas.microsoft.com/office/drawing/2014/main" xmlns="" id="{60ADA6F5-46CB-4A2B-A10B-FD6F5B04614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28926" y="1928802"/>
            <a:ext cx="2463040" cy="246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Image result for android smartphone icon">
            <a:extLst>
              <a:ext uri="{FF2B5EF4-FFF2-40B4-BE49-F238E27FC236}">
                <a16:creationId xmlns:a16="http://schemas.microsoft.com/office/drawing/2014/main" xmlns="" id="{707D205A-5E40-4F73-9E65-9A29FBB4B1A4}"/>
              </a:ext>
            </a:extLst>
          </p:cNvPr>
          <p:cNvPicPr>
            <a:picLocks noChangeAspect="1" noChangeArrowheads="1"/>
          </p:cNvPicPr>
          <p:nvPr/>
        </p:nvPicPr>
        <p:blipFill>
          <a:blip r:embed="rId6">
            <a:extLst>
              <a:ext uri="{BEBA8EAE-BF5A-486C-A8C5-ECC9F3942E4B}">
                <a14:imgProps xmlns:a14="http://schemas.microsoft.com/office/drawing/2010/main" xmlns="">
                  <a14:imgLayer r:embed="rId9">
                    <a14:imgEffect>
                      <a14:backgroundRemoval t="5778" b="93778" l="9778" r="89778">
                        <a14:foregroundMark x1="44444" y1="9333" x2="44444" y2="9333"/>
                        <a14:foregroundMark x1="44444" y1="8889" x2="34222" y2="8889"/>
                        <a14:foregroundMark x1="61778" y1="10222" x2="42667" y2="8444"/>
                        <a14:foregroundMark x1="52889" y1="9778" x2="40889" y2="9778"/>
                        <a14:foregroundMark x1="40889" y1="9778" x2="40889" y2="10222"/>
                        <a14:foregroundMark x1="56000" y1="9778" x2="67556" y2="10222"/>
                        <a14:foregroundMark x1="67556" y1="10222" x2="70667" y2="21778"/>
                        <a14:foregroundMark x1="70667" y1="21778" x2="71111" y2="21778"/>
                        <a14:foregroundMark x1="69333" y1="8889" x2="34222" y2="5778"/>
                        <a14:foregroundMark x1="34222" y1="5778" x2="28889" y2="8889"/>
                        <a14:foregroundMark x1="27111" y1="8889" x2="26667" y2="87556"/>
                        <a14:foregroundMark x1="30222" y1="10222" x2="26222" y2="35556"/>
                        <a14:foregroundMark x1="26222" y1="35556" x2="26667" y2="40000"/>
                        <a14:foregroundMark x1="28000" y1="25778" x2="28444" y2="79111"/>
                        <a14:foregroundMark x1="28444" y1="79111" x2="32444" y2="90222"/>
                        <a14:foregroundMark x1="32444" y1="90222" x2="45778" y2="93778"/>
                        <a14:foregroundMark x1="45778" y1="93778" x2="57333" y2="92889"/>
                        <a14:foregroundMark x1="57333" y1="92889" x2="47556" y2="88000"/>
                        <a14:foregroundMark x1="47556" y1="88000" x2="45778" y2="88000"/>
                        <a14:foregroundMark x1="72444" y1="89778" x2="60889" y2="94667"/>
                        <a14:foregroundMark x1="60889" y1="94667" x2="38222" y2="93778"/>
                        <a14:foregroundMark x1="38222" y1="93778" x2="27556" y2="89778"/>
                        <a14:foregroundMark x1="71111" y1="21333" x2="70222" y2="88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072066" y="1928802"/>
            <a:ext cx="2163417" cy="216341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Image result for fingerprint icon">
            <a:extLst>
              <a:ext uri="{FF2B5EF4-FFF2-40B4-BE49-F238E27FC236}">
                <a16:creationId xmlns:a16="http://schemas.microsoft.com/office/drawing/2014/main" xmlns="" id="{F056A638-3013-4499-813A-A737589D3BEA}"/>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786578" y="2000240"/>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0" y="4143379"/>
            <a:ext cx="3071802" cy="923330"/>
          </a:xfrm>
          <a:prstGeom prst="rect">
            <a:avLst/>
          </a:prstGeom>
        </p:spPr>
        <p:txBody>
          <a:bodyPr wrap="square">
            <a:spAutoFit/>
          </a:bodyPr>
          <a:lstStyle/>
          <a:p>
            <a:pPr algn="ctr"/>
            <a:r>
              <a:rPr lang="en-US" b="1" dirty="0" smtClean="0">
                <a:solidFill>
                  <a:schemeClr val="bg1"/>
                </a:solidFill>
              </a:rPr>
              <a:t>Internet</a:t>
            </a:r>
          </a:p>
          <a:p>
            <a:pPr algn="ctr"/>
            <a:r>
              <a:rPr lang="en-US" b="1" dirty="0" smtClean="0">
                <a:solidFill>
                  <a:schemeClr val="bg1"/>
                </a:solidFill>
              </a:rPr>
              <a:t>(</a:t>
            </a:r>
            <a:r>
              <a:rPr lang="en-US" b="1" dirty="0" err="1" smtClean="0">
                <a:solidFill>
                  <a:schemeClr val="bg1"/>
                </a:solidFill>
              </a:rPr>
              <a:t>WiFi</a:t>
            </a:r>
            <a:r>
              <a:rPr lang="en-US" b="1" dirty="0" smtClean="0">
                <a:solidFill>
                  <a:schemeClr val="bg1"/>
                </a:solidFill>
              </a:rPr>
              <a:t>  OR </a:t>
            </a:r>
          </a:p>
          <a:p>
            <a:pPr algn="ctr"/>
            <a:r>
              <a:rPr lang="en-US" b="1" dirty="0" smtClean="0">
                <a:solidFill>
                  <a:schemeClr val="bg1"/>
                </a:solidFill>
              </a:rPr>
              <a:t>2G/3G/4G Mobile)</a:t>
            </a:r>
            <a:endParaRPr lang="en-US" b="1" dirty="0">
              <a:solidFill>
                <a:schemeClr val="bg1"/>
              </a:solidFill>
            </a:endParaRPr>
          </a:p>
        </p:txBody>
      </p:sp>
      <p:sp>
        <p:nvSpPr>
          <p:cNvPr id="19" name="Rectangle 18"/>
          <p:cNvSpPr/>
          <p:nvPr/>
        </p:nvSpPr>
        <p:spPr>
          <a:xfrm>
            <a:off x="3286116" y="4357694"/>
            <a:ext cx="2214578" cy="646331"/>
          </a:xfrm>
          <a:prstGeom prst="rect">
            <a:avLst/>
          </a:prstGeom>
        </p:spPr>
        <p:txBody>
          <a:bodyPr wrap="square">
            <a:spAutoFit/>
          </a:bodyPr>
          <a:lstStyle/>
          <a:p>
            <a:r>
              <a:rPr lang="en-US" b="1" dirty="0" smtClean="0">
                <a:solidFill>
                  <a:schemeClr val="bg1"/>
                </a:solidFill>
              </a:rPr>
              <a:t>Computer</a:t>
            </a:r>
          </a:p>
          <a:p>
            <a:r>
              <a:rPr lang="en-US" b="1" dirty="0" smtClean="0">
                <a:solidFill>
                  <a:schemeClr val="bg1"/>
                </a:solidFill>
              </a:rPr>
              <a:t>Desktop or Laptop</a:t>
            </a:r>
            <a:endParaRPr lang="en-US" b="1" dirty="0">
              <a:solidFill>
                <a:schemeClr val="bg1"/>
              </a:solidFill>
            </a:endParaRPr>
          </a:p>
        </p:txBody>
      </p:sp>
      <p:sp>
        <p:nvSpPr>
          <p:cNvPr id="20" name="Rectangle 19"/>
          <p:cNvSpPr/>
          <p:nvPr/>
        </p:nvSpPr>
        <p:spPr>
          <a:xfrm>
            <a:off x="4929190" y="4143380"/>
            <a:ext cx="628698" cy="523220"/>
          </a:xfrm>
          <a:prstGeom prst="rect">
            <a:avLst/>
          </a:prstGeom>
        </p:spPr>
        <p:txBody>
          <a:bodyPr wrap="square">
            <a:spAutoFit/>
          </a:bodyPr>
          <a:lstStyle/>
          <a:p>
            <a:r>
              <a:rPr lang="en-US" sz="2800" b="1" dirty="0" smtClean="0">
                <a:solidFill>
                  <a:schemeClr val="bg1"/>
                </a:solidFill>
              </a:rPr>
              <a:t>OR</a:t>
            </a:r>
            <a:endParaRPr lang="en-US" b="1" dirty="0">
              <a:solidFill>
                <a:schemeClr val="bg1"/>
              </a:solidFill>
            </a:endParaRPr>
          </a:p>
        </p:txBody>
      </p:sp>
      <p:sp>
        <p:nvSpPr>
          <p:cNvPr id="21" name="Rectangle 20"/>
          <p:cNvSpPr/>
          <p:nvPr/>
        </p:nvSpPr>
        <p:spPr>
          <a:xfrm>
            <a:off x="5572132" y="4357694"/>
            <a:ext cx="1781321" cy="400110"/>
          </a:xfrm>
          <a:prstGeom prst="rect">
            <a:avLst/>
          </a:prstGeom>
        </p:spPr>
        <p:txBody>
          <a:bodyPr wrap="square">
            <a:spAutoFit/>
          </a:bodyPr>
          <a:lstStyle/>
          <a:p>
            <a:r>
              <a:rPr lang="en-US" sz="2000" b="1" dirty="0" smtClean="0">
                <a:solidFill>
                  <a:schemeClr val="bg1"/>
                </a:solidFill>
              </a:rPr>
              <a:t>Android phone</a:t>
            </a:r>
            <a:endParaRPr lang="en-US" sz="2000" b="1" dirty="0">
              <a:solidFill>
                <a:schemeClr val="bg1"/>
              </a:solidFill>
            </a:endParaRPr>
          </a:p>
        </p:txBody>
      </p:sp>
      <p:sp>
        <p:nvSpPr>
          <p:cNvPr id="22" name="Rectangle 21"/>
          <p:cNvSpPr/>
          <p:nvPr/>
        </p:nvSpPr>
        <p:spPr>
          <a:xfrm>
            <a:off x="7429520" y="4143380"/>
            <a:ext cx="1714480" cy="923330"/>
          </a:xfrm>
          <a:prstGeom prst="rect">
            <a:avLst/>
          </a:prstGeom>
        </p:spPr>
        <p:txBody>
          <a:bodyPr wrap="square">
            <a:spAutoFit/>
          </a:bodyPr>
          <a:lstStyle/>
          <a:p>
            <a:r>
              <a:rPr lang="en-US" b="1" dirty="0" smtClean="0">
                <a:solidFill>
                  <a:schemeClr val="bg1"/>
                </a:solidFill>
              </a:rPr>
              <a:t>Biometric</a:t>
            </a:r>
          </a:p>
          <a:p>
            <a:r>
              <a:rPr lang="en-US" b="1" dirty="0" smtClean="0">
                <a:solidFill>
                  <a:schemeClr val="bg1"/>
                </a:solidFill>
              </a:rPr>
              <a:t>(Fingerprint</a:t>
            </a:r>
          </a:p>
          <a:p>
            <a:r>
              <a:rPr lang="en-US" b="1" dirty="0" smtClean="0">
                <a:solidFill>
                  <a:schemeClr val="bg1"/>
                </a:solidFill>
              </a:rPr>
              <a:t>Device)</a:t>
            </a:r>
            <a:endParaRPr lang="en-US" b="1" dirty="0">
              <a:solidFill>
                <a:schemeClr val="bg1"/>
              </a:solidFill>
            </a:endParaRPr>
          </a:p>
        </p:txBody>
      </p:sp>
      <p:sp>
        <p:nvSpPr>
          <p:cNvPr id="23" name="Freeform 2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24" name="Picture 2" descr="C:\Users\User\Desktop\LOGO ORBITZ.jpg"/>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8" name="Picture 8" descr="https://orbitzfin.com/images/logo.jpg"/>
          <p:cNvPicPr>
            <a:picLocks noChangeAspect="1" noChangeArrowheads="1"/>
          </p:cNvPicPr>
          <p:nvPr/>
        </p:nvPicPr>
        <p:blipFill>
          <a:blip r:embed="rId12"/>
          <a:srcRect/>
          <a:stretch>
            <a:fillRect/>
          </a:stretch>
        </p:blipFill>
        <p:spPr bwMode="auto">
          <a:xfrm>
            <a:off x="571472" y="6500834"/>
            <a:ext cx="2214578" cy="357166"/>
          </a:xfrm>
          <a:prstGeom prst="rect">
            <a:avLst/>
          </a:prstGeom>
          <a:noFill/>
        </p:spPr>
      </p:pic>
      <p:sp>
        <p:nvSpPr>
          <p:cNvPr id="29" name="TextBox 28"/>
          <p:cNvSpPr txBox="1"/>
          <p:nvPr/>
        </p:nvSpPr>
        <p:spPr>
          <a:xfrm>
            <a:off x="6429388" y="6396335"/>
            <a:ext cx="2714612" cy="461665"/>
          </a:xfrm>
          <a:prstGeom prst="rect">
            <a:avLst/>
          </a:prstGeom>
          <a:noFill/>
        </p:spPr>
        <p:txBody>
          <a:bodyPr wrap="square" rtlCol="0">
            <a:spAutoFit/>
          </a:bodyPr>
          <a:lstStyle/>
          <a:p>
            <a:r>
              <a:rPr lang="en-US" sz="2400" dirty="0" smtClean="0">
                <a:solidFill>
                  <a:schemeClr val="bg1"/>
                </a:solidFill>
              </a:rPr>
              <a:t>www.orbitzfin.com</a:t>
            </a:r>
            <a:endParaRPr lang="en-IN" sz="2400"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0" y="0"/>
            <a:ext cx="6421942" cy="769441"/>
          </a:xfrm>
          <a:prstGeom prst="rect">
            <a:avLst/>
          </a:prstGeom>
        </p:spPr>
        <p:txBody>
          <a:bodyPr wrap="square">
            <a:spAutoFit/>
          </a:bodyPr>
          <a:lstStyle/>
          <a:p>
            <a:r>
              <a:rPr lang="en-US" sz="4400" b="1" dirty="0">
                <a:solidFill>
                  <a:schemeClr val="bg1"/>
                </a:solidFill>
                <a:latin typeface="Georgia" pitchFamily="18" charset="0"/>
                <a:ea typeface="Times New Roman" pitchFamily="18" charset="0"/>
                <a:cs typeface="Times New Roman" pitchFamily="18" charset="0"/>
              </a:rPr>
              <a:t> </a:t>
            </a:r>
            <a:r>
              <a:rPr lang="en-US" sz="4400" b="1" dirty="0" smtClean="0">
                <a:solidFill>
                  <a:schemeClr val="bg1"/>
                </a:solidFill>
                <a:latin typeface="Georgia" pitchFamily="18" charset="0"/>
                <a:ea typeface="Times New Roman" pitchFamily="18" charset="0"/>
                <a:cs typeface="Times New Roman" pitchFamily="18" charset="0"/>
              </a:rPr>
              <a:t> </a:t>
            </a:r>
            <a:r>
              <a:rPr lang="en-US" sz="3600" b="1" dirty="0" smtClean="0"/>
              <a:t>BIOMETRIC SUPPORTED</a:t>
            </a:r>
            <a:endParaRPr lang="en-US" sz="3600" b="1" dirty="0"/>
          </a:p>
        </p:txBody>
      </p:sp>
      <p:pic>
        <p:nvPicPr>
          <p:cNvPr id="13" name="Picture 9">
            <a:extLst>
              <a:ext uri="{FF2B5EF4-FFF2-40B4-BE49-F238E27FC236}">
                <a16:creationId xmlns:a16="http://schemas.microsoft.com/office/drawing/2014/main" xmlns="" id="{B6846196-045C-41EE-93E5-3F66065E1AF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488" y="1214422"/>
            <a:ext cx="2560124" cy="194259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a:extLst>
              <a:ext uri="{FF2B5EF4-FFF2-40B4-BE49-F238E27FC236}">
                <a16:creationId xmlns:a16="http://schemas.microsoft.com/office/drawing/2014/main" xmlns="" id="{799EE99A-740A-41CA-AD33-F70E75E09D4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8596" y="1142984"/>
            <a:ext cx="2395599" cy="214767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1">
            <a:extLst>
              <a:ext uri="{FF2B5EF4-FFF2-40B4-BE49-F238E27FC236}">
                <a16:creationId xmlns:a16="http://schemas.microsoft.com/office/drawing/2014/main" xmlns="" id="{9AE5099D-6896-4836-884D-32F46EB5D72F}"/>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00760" y="1285860"/>
            <a:ext cx="2651123" cy="195289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Image result for Tatvik">
            <a:extLst>
              <a:ext uri="{FF2B5EF4-FFF2-40B4-BE49-F238E27FC236}">
                <a16:creationId xmlns:a16="http://schemas.microsoft.com/office/drawing/2014/main" xmlns="" id="{946B8D08-77D9-44AA-8FF6-445AE1578460}"/>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4282" y="3714752"/>
            <a:ext cx="2644027" cy="180118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Secugen">
            <a:extLst>
              <a:ext uri="{FF2B5EF4-FFF2-40B4-BE49-F238E27FC236}">
                <a16:creationId xmlns:a16="http://schemas.microsoft.com/office/drawing/2014/main" xmlns="" id="{30AD386A-2A37-4303-A71F-50D61645B501}"/>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48050" y="3929066"/>
            <a:ext cx="2295520" cy="134258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a:extLst>
              <a:ext uri="{FF2B5EF4-FFF2-40B4-BE49-F238E27FC236}">
                <a16:creationId xmlns:a16="http://schemas.microsoft.com/office/drawing/2014/main" xmlns="" id="{EBC25277-F2E3-48BE-A89A-260151457351}"/>
              </a:ext>
            </a:extLst>
          </p:cNvPr>
          <p:cNvPicPr>
            <a:picLocks noChangeAspect="1" noChangeArrowheads="1"/>
          </p:cNvPicPr>
          <p:nvPr/>
        </p:nvPicPr>
        <p:blipFill>
          <a:blip r:embed="rId9">
            <a:extLst>
              <a:ext uri="{BEBA8EAE-BF5A-486C-A8C5-ECC9F3942E4B}">
                <a14:imgProps xmlns:a14="http://schemas.microsoft.com/office/drawing/2010/main" xmlns="">
                  <a14:imgLayer r:embed="rId12">
                    <a14:imgEffect>
                      <a14:backgroundRemoval t="3000" b="90000" l="10000" r="90000">
                        <a14:foregroundMark x1="30800" y1="13400" x2="35000" y2="6800"/>
                        <a14:foregroundMark x1="50000" y1="3000" x2="58400" y2="78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000760" y="3857628"/>
            <a:ext cx="2706570" cy="200026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571472" y="3286124"/>
            <a:ext cx="1214446" cy="461665"/>
          </a:xfrm>
          <a:prstGeom prst="rect">
            <a:avLst/>
          </a:prstGeom>
        </p:spPr>
        <p:txBody>
          <a:bodyPr wrap="square">
            <a:spAutoFit/>
          </a:bodyPr>
          <a:lstStyle/>
          <a:p>
            <a:r>
              <a:rPr lang="en-US" sz="2400" b="1" dirty="0" err="1" smtClean="0">
                <a:solidFill>
                  <a:schemeClr val="bg1"/>
                </a:solidFill>
              </a:rPr>
              <a:t>Startek</a:t>
            </a:r>
            <a:endParaRPr lang="en-US" sz="2400" b="1" dirty="0">
              <a:solidFill>
                <a:schemeClr val="bg1"/>
              </a:solidFill>
            </a:endParaRPr>
          </a:p>
        </p:txBody>
      </p:sp>
      <p:sp>
        <p:nvSpPr>
          <p:cNvPr id="22" name="Rectangle 21"/>
          <p:cNvSpPr/>
          <p:nvPr/>
        </p:nvSpPr>
        <p:spPr>
          <a:xfrm>
            <a:off x="3714744" y="3214686"/>
            <a:ext cx="1785950" cy="369332"/>
          </a:xfrm>
          <a:prstGeom prst="rect">
            <a:avLst/>
          </a:prstGeom>
        </p:spPr>
        <p:txBody>
          <a:bodyPr wrap="square">
            <a:spAutoFit/>
          </a:bodyPr>
          <a:lstStyle/>
          <a:p>
            <a:r>
              <a:rPr lang="en-US" b="1" dirty="0" smtClean="0">
                <a:solidFill>
                  <a:schemeClr val="bg1"/>
                </a:solidFill>
              </a:rPr>
              <a:t>Mantra MFS100</a:t>
            </a:r>
            <a:endParaRPr lang="en-US" b="1" dirty="0">
              <a:solidFill>
                <a:schemeClr val="bg1"/>
              </a:solidFill>
            </a:endParaRPr>
          </a:p>
        </p:txBody>
      </p:sp>
      <p:sp>
        <p:nvSpPr>
          <p:cNvPr id="23" name="Rectangle 22"/>
          <p:cNvSpPr/>
          <p:nvPr/>
        </p:nvSpPr>
        <p:spPr>
          <a:xfrm>
            <a:off x="6572264" y="3071810"/>
            <a:ext cx="2143108" cy="707886"/>
          </a:xfrm>
          <a:prstGeom prst="rect">
            <a:avLst/>
          </a:prstGeom>
        </p:spPr>
        <p:txBody>
          <a:bodyPr wrap="square">
            <a:spAutoFit/>
          </a:bodyPr>
          <a:lstStyle/>
          <a:p>
            <a:r>
              <a:rPr lang="en-US" sz="2000" b="1" dirty="0" err="1" smtClean="0">
                <a:solidFill>
                  <a:schemeClr val="bg1"/>
                </a:solidFill>
              </a:rPr>
              <a:t>Morpho</a:t>
            </a:r>
            <a:r>
              <a:rPr lang="en-US" sz="2000" b="1" dirty="0" smtClean="0">
                <a:solidFill>
                  <a:schemeClr val="bg1"/>
                </a:solidFill>
              </a:rPr>
              <a:t> E2</a:t>
            </a:r>
          </a:p>
          <a:p>
            <a:r>
              <a:rPr lang="en-US" sz="2000" b="1" dirty="0" err="1" smtClean="0">
                <a:solidFill>
                  <a:schemeClr val="bg1"/>
                </a:solidFill>
              </a:rPr>
              <a:t>Morpho</a:t>
            </a:r>
            <a:r>
              <a:rPr lang="en-US" sz="2000" b="1" dirty="0" smtClean="0">
                <a:solidFill>
                  <a:schemeClr val="bg1"/>
                </a:solidFill>
              </a:rPr>
              <a:t> E3</a:t>
            </a:r>
            <a:endParaRPr lang="en-US" sz="2000" b="1" dirty="0">
              <a:solidFill>
                <a:schemeClr val="bg1"/>
              </a:solidFill>
            </a:endParaRPr>
          </a:p>
        </p:txBody>
      </p:sp>
      <p:sp>
        <p:nvSpPr>
          <p:cNvPr id="24" name="Rectangle 23"/>
          <p:cNvSpPr/>
          <p:nvPr/>
        </p:nvSpPr>
        <p:spPr>
          <a:xfrm>
            <a:off x="268070" y="5509946"/>
            <a:ext cx="2214578" cy="369332"/>
          </a:xfrm>
          <a:prstGeom prst="rect">
            <a:avLst/>
          </a:prstGeom>
        </p:spPr>
        <p:txBody>
          <a:bodyPr wrap="square">
            <a:spAutoFit/>
          </a:bodyPr>
          <a:lstStyle/>
          <a:p>
            <a:r>
              <a:rPr lang="en-US" b="1" dirty="0" err="1" smtClean="0">
                <a:solidFill>
                  <a:schemeClr val="bg1"/>
                </a:solidFill>
              </a:rPr>
              <a:t>Tatvik</a:t>
            </a:r>
            <a:r>
              <a:rPr lang="en-US" b="1" dirty="0" smtClean="0">
                <a:solidFill>
                  <a:schemeClr val="bg1"/>
                </a:solidFill>
              </a:rPr>
              <a:t> TMF20</a:t>
            </a:r>
            <a:endParaRPr lang="en-US" b="1" dirty="0">
              <a:solidFill>
                <a:schemeClr val="bg1"/>
              </a:solidFill>
            </a:endParaRPr>
          </a:p>
        </p:txBody>
      </p:sp>
      <p:sp>
        <p:nvSpPr>
          <p:cNvPr id="25" name="Rectangle 24"/>
          <p:cNvSpPr/>
          <p:nvPr/>
        </p:nvSpPr>
        <p:spPr>
          <a:xfrm>
            <a:off x="3571868" y="5429264"/>
            <a:ext cx="1857388" cy="400110"/>
          </a:xfrm>
          <a:prstGeom prst="rect">
            <a:avLst/>
          </a:prstGeom>
        </p:spPr>
        <p:txBody>
          <a:bodyPr wrap="square">
            <a:spAutoFit/>
          </a:bodyPr>
          <a:lstStyle/>
          <a:p>
            <a:r>
              <a:rPr lang="en-US" sz="2000" b="1" dirty="0" smtClean="0">
                <a:solidFill>
                  <a:schemeClr val="bg1"/>
                </a:solidFill>
              </a:rPr>
              <a:t>        </a:t>
            </a:r>
            <a:r>
              <a:rPr lang="en-US" sz="2000" b="1" dirty="0" err="1" smtClean="0">
                <a:solidFill>
                  <a:schemeClr val="bg1"/>
                </a:solidFill>
              </a:rPr>
              <a:t>Secugen</a:t>
            </a:r>
            <a:endParaRPr lang="en-US" sz="2000" b="1" dirty="0">
              <a:solidFill>
                <a:schemeClr val="bg1"/>
              </a:solidFill>
            </a:endParaRPr>
          </a:p>
        </p:txBody>
      </p:sp>
      <p:sp>
        <p:nvSpPr>
          <p:cNvPr id="27" name="Rectangle 26"/>
          <p:cNvSpPr/>
          <p:nvPr/>
        </p:nvSpPr>
        <p:spPr>
          <a:xfrm>
            <a:off x="6786578" y="5429264"/>
            <a:ext cx="1643074" cy="400110"/>
          </a:xfrm>
          <a:prstGeom prst="rect">
            <a:avLst/>
          </a:prstGeom>
        </p:spPr>
        <p:txBody>
          <a:bodyPr wrap="square">
            <a:spAutoFit/>
          </a:bodyPr>
          <a:lstStyle/>
          <a:p>
            <a:r>
              <a:rPr lang="en-US" sz="2000" b="1" dirty="0" err="1" smtClean="0">
                <a:solidFill>
                  <a:schemeClr val="bg1"/>
                </a:solidFill>
              </a:rPr>
              <a:t>Evolute</a:t>
            </a:r>
            <a:endParaRPr lang="en-US" sz="2000" b="1" dirty="0">
              <a:solidFill>
                <a:schemeClr val="bg1"/>
              </a:solidFill>
            </a:endParaRPr>
          </a:p>
        </p:txBody>
      </p:sp>
      <p:sp>
        <p:nvSpPr>
          <p:cNvPr id="29" name="Freeform 28"/>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 name="Picture 2" descr="C:\Users\User\Desktop\LOGO ORBITZ.jpg"/>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31" name="Picture 8" descr="https://orbitzfin.com/images/logo.jpg"/>
          <p:cNvPicPr>
            <a:picLocks noChangeAspect="1" noChangeArrowheads="1"/>
          </p:cNvPicPr>
          <p:nvPr/>
        </p:nvPicPr>
        <p:blipFill>
          <a:blip r:embed="rId14"/>
          <a:srcRect/>
          <a:stretch>
            <a:fillRect/>
          </a:stretch>
        </p:blipFill>
        <p:spPr bwMode="auto">
          <a:xfrm>
            <a:off x="571472" y="6500834"/>
            <a:ext cx="2214578" cy="357166"/>
          </a:xfrm>
          <a:prstGeom prst="rect">
            <a:avLst/>
          </a:prstGeom>
          <a:noFill/>
        </p:spPr>
      </p:pic>
      <p:sp>
        <p:nvSpPr>
          <p:cNvPr id="32" name="TextBox 31"/>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solidFill>
                <a:schemeClr val="bg1"/>
              </a:solidFill>
            </a:endParaRPr>
          </a:p>
        </p:txBody>
      </p:sp>
      <p:sp>
        <p:nvSpPr>
          <p:cNvPr id="12" name="Rectangle 11"/>
          <p:cNvSpPr/>
          <p:nvPr/>
        </p:nvSpPr>
        <p:spPr>
          <a:xfrm>
            <a:off x="0" y="0"/>
            <a:ext cx="6072198" cy="830997"/>
          </a:xfrm>
          <a:prstGeom prst="rect">
            <a:avLst/>
          </a:prstGeom>
        </p:spPr>
        <p:txBody>
          <a:bodyPr wrap="square">
            <a:spAutoFit/>
          </a:bodyPr>
          <a:lstStyle/>
          <a:p>
            <a:pPr lvl="0" fontAlgn="base">
              <a:spcBef>
                <a:spcPct val="0"/>
              </a:spcBef>
              <a:spcAft>
                <a:spcPct val="0"/>
              </a:spcAft>
            </a:pPr>
            <a:endParaRPr lang="en-US" sz="2400" b="1" dirty="0" smtClean="0"/>
          </a:p>
          <a:p>
            <a:pPr lvl="0" fontAlgn="base">
              <a:spcBef>
                <a:spcPct val="0"/>
              </a:spcBef>
              <a:spcAft>
                <a:spcPct val="0"/>
              </a:spcAft>
            </a:pPr>
            <a:r>
              <a:rPr lang="en-US" sz="2000" b="1" dirty="0" smtClean="0"/>
              <a:t>           </a:t>
            </a:r>
            <a:r>
              <a:rPr lang="en-US" sz="2400" b="1" dirty="0" smtClean="0"/>
              <a:t> </a:t>
            </a:r>
            <a:r>
              <a:rPr lang="en-US" sz="2400" b="1" dirty="0" err="1" smtClean="0"/>
              <a:t>AePS</a:t>
            </a:r>
            <a:r>
              <a:rPr lang="en-US" sz="2400" b="1" dirty="0" smtClean="0"/>
              <a:t> ON SMARTPHONE  (MOBILE)</a:t>
            </a:r>
            <a:endParaRPr kumimoji="0" lang="en-US" sz="1600" b="0" i="0" u="none" strike="noStrike" cap="none" normalizeH="0" baseline="0" dirty="0" smtClean="0">
              <a:ln>
                <a:noFill/>
              </a:ln>
              <a:effectLst/>
              <a:latin typeface="Arial" pitchFamily="34" charset="0"/>
              <a:cs typeface="Arial"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xmlns="" id="{58CF633B-46A6-4C2E-9359-A6E3C65B9EC8}"/>
              </a:ext>
            </a:extLst>
          </p:cNvPr>
          <p:cNvPicPr>
            <a:picLocks noChangeAspect="1"/>
          </p:cNvPicPr>
          <p:nvPr/>
        </p:nvPicPr>
        <p:blipFill>
          <a:blip r:embed="rId4" cstate="print">
            <a:extLst>
              <a:ext uri="{BEBA8EAE-BF5A-486C-A8C5-ECC9F3942E4B}">
                <a14:imgProps xmlns:a14="http://schemas.microsoft.com/office/drawing/2010/main" xmlns="">
                  <a14:imgLayer r:embed="">
                    <a14:imgEffect>
                      <a14:backgroundRemoval t="2734" b="98828" l="10000" r="90000">
                        <a14:foregroundMark x1="54756" y1="6055" x2="51341" y2="5859"/>
                        <a14:foregroundMark x1="60976" y1="92188" x2="37317" y2="92188"/>
                        <a14:foregroundMark x1="35976" y1="90820" x2="36463" y2="97656"/>
                        <a14:foregroundMark x1="63293" y1="99023" x2="61341" y2="98633"/>
                        <a14:foregroundMark x1="37317" y1="2734" x2="35976" y2="5469"/>
                      </a14:backgroundRemoval>
                    </a14:imgEffect>
                  </a14:imgLayer>
                </a14:imgProps>
              </a:ext>
              <a:ext uri="{28A0092B-C50C-407E-A947-70E740481C1C}">
                <a14:useLocalDpi xmlns:a14="http://schemas.microsoft.com/office/drawing/2010/main" xmlns="" val="0"/>
              </a:ext>
            </a:extLst>
          </a:blip>
          <a:stretch>
            <a:fillRect/>
          </a:stretch>
        </p:blipFill>
        <p:spPr>
          <a:xfrm>
            <a:off x="0" y="142852"/>
            <a:ext cx="1000097" cy="785817"/>
          </a:xfrm>
          <a:prstGeom prst="rect">
            <a:avLst/>
          </a:prstGeom>
        </p:spPr>
      </p:pic>
      <p:pic>
        <p:nvPicPr>
          <p:cNvPr id="1028" name="Picture 4" descr="C:\Users\User\Desktop\cb1ed8ad-8fdd-4f93-8dad-3dad829490f6.jpg"/>
          <p:cNvPicPr>
            <a:picLocks noChangeAspect="1" noChangeArrowheads="1"/>
          </p:cNvPicPr>
          <p:nvPr/>
        </p:nvPicPr>
        <p:blipFill>
          <a:blip r:embed="rId5"/>
          <a:srcRect/>
          <a:stretch>
            <a:fillRect/>
          </a:stretch>
        </p:blipFill>
        <p:spPr bwMode="auto">
          <a:xfrm>
            <a:off x="1428728" y="1214422"/>
            <a:ext cx="2214578" cy="3714776"/>
          </a:xfrm>
          <a:prstGeom prst="rect">
            <a:avLst/>
          </a:prstGeom>
          <a:ln w="88900" cap="sq" cmpd="thickThin">
            <a:solidFill>
              <a:srgbClr val="000000"/>
            </a:solidFill>
            <a:prstDash val="solid"/>
            <a:miter lim="800000"/>
          </a:ln>
          <a:effectLst>
            <a:innerShdw blurRad="76200">
              <a:srgbClr val="000000"/>
            </a:innerShdw>
          </a:effectLst>
        </p:spPr>
      </p:pic>
      <p:pic>
        <p:nvPicPr>
          <p:cNvPr id="1030" name="Picture 6" descr="C:\Users\User\Desktop\d96b4c29-feca-4e64-87ff-d156639eaf08.jpg"/>
          <p:cNvPicPr>
            <a:picLocks noChangeAspect="1" noChangeArrowheads="1"/>
          </p:cNvPicPr>
          <p:nvPr/>
        </p:nvPicPr>
        <p:blipFill>
          <a:blip r:embed="rId6"/>
          <a:srcRect/>
          <a:stretch>
            <a:fillRect/>
          </a:stretch>
        </p:blipFill>
        <p:spPr bwMode="auto">
          <a:xfrm>
            <a:off x="4929190" y="1214422"/>
            <a:ext cx="2143140" cy="3714776"/>
          </a:xfrm>
          <a:prstGeom prst="rect">
            <a:avLst/>
          </a:prstGeom>
          <a:ln w="88900" cap="sq" cmpd="thickThin">
            <a:solidFill>
              <a:srgbClr val="000000"/>
            </a:solidFill>
            <a:prstDash val="solid"/>
            <a:miter lim="800000"/>
          </a:ln>
          <a:effectLst>
            <a:innerShdw blurRad="76200">
              <a:srgbClr val="000000"/>
            </a:innerShdw>
          </a:effectLst>
        </p:spPr>
      </p:pic>
      <p:sp>
        <p:nvSpPr>
          <p:cNvPr id="19" name="Rectangle 18"/>
          <p:cNvSpPr/>
          <p:nvPr/>
        </p:nvSpPr>
        <p:spPr>
          <a:xfrm>
            <a:off x="0" y="4572008"/>
            <a:ext cx="9144000" cy="1754326"/>
          </a:xfrm>
          <a:prstGeom prst="rect">
            <a:avLst/>
          </a:prstGeom>
        </p:spPr>
        <p:txBody>
          <a:bodyPr wrap="square">
            <a:spAutoFit/>
          </a:bodyPr>
          <a:lstStyle/>
          <a:p>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PIC 1 : Download </a:t>
            </a:r>
            <a:r>
              <a:rPr lang="en-US" b="1" dirty="0" err="1" smtClean="0">
                <a:solidFill>
                  <a:schemeClr val="bg1"/>
                </a:solidFill>
              </a:rPr>
              <a:t>OrbitzPay</a:t>
            </a:r>
            <a:r>
              <a:rPr lang="en-US" b="1" dirty="0" smtClean="0">
                <a:solidFill>
                  <a:schemeClr val="bg1"/>
                </a:solidFill>
              </a:rPr>
              <a:t> Mobile App</a:t>
            </a:r>
          </a:p>
          <a:p>
            <a:endParaRPr lang="en-US" b="1" dirty="0" smtClean="0">
              <a:solidFill>
                <a:schemeClr val="bg1"/>
              </a:solidFill>
            </a:endParaRPr>
          </a:p>
          <a:p>
            <a:r>
              <a:rPr lang="en-US" b="1" dirty="0" smtClean="0">
                <a:solidFill>
                  <a:schemeClr val="bg1"/>
                </a:solidFill>
              </a:rPr>
              <a:t>PIC  2 : Open  </a:t>
            </a:r>
            <a:r>
              <a:rPr lang="en-US" b="1" dirty="0" err="1" smtClean="0">
                <a:solidFill>
                  <a:schemeClr val="bg1"/>
                </a:solidFill>
              </a:rPr>
              <a:t>OrbitzPay</a:t>
            </a:r>
            <a:r>
              <a:rPr lang="en-US" b="1" dirty="0" smtClean="0">
                <a:solidFill>
                  <a:schemeClr val="bg1"/>
                </a:solidFill>
              </a:rPr>
              <a:t>  Mobile  App.   Enter Your Mobile Number  - Your  User ID.  </a:t>
            </a:r>
          </a:p>
          <a:p>
            <a:r>
              <a:rPr lang="en-US" b="1" dirty="0" smtClean="0">
                <a:solidFill>
                  <a:schemeClr val="bg1"/>
                </a:solidFill>
              </a:rPr>
              <a:t>             </a:t>
            </a:r>
          </a:p>
        </p:txBody>
      </p:sp>
      <p:sp>
        <p:nvSpPr>
          <p:cNvPr id="16" name="Freeform 15"/>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descr="C:\Users\User\Desktop\LOGO ORBITZ.jp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0" name="Picture 8" descr="https://orbitzfin.com/images/logo.jpg"/>
          <p:cNvPicPr>
            <a:picLocks noChangeAspect="1" noChangeArrowheads="1"/>
          </p:cNvPicPr>
          <p:nvPr/>
        </p:nvPicPr>
        <p:blipFill>
          <a:blip r:embed="rId8"/>
          <a:srcRect/>
          <a:stretch>
            <a:fillRect/>
          </a:stretch>
        </p:blipFill>
        <p:spPr bwMode="auto">
          <a:xfrm>
            <a:off x="571472" y="6500834"/>
            <a:ext cx="2214578" cy="357166"/>
          </a:xfrm>
          <a:prstGeom prst="rect">
            <a:avLst/>
          </a:prstGeom>
          <a:noFill/>
        </p:spPr>
      </p:pic>
      <p:sp>
        <p:nvSpPr>
          <p:cNvPr id="21" name="TextBox 20"/>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solidFill>
                <a:schemeClr val="bg1"/>
              </a:solidFill>
            </a:endParaRPr>
          </a:p>
        </p:txBody>
      </p:sp>
      <p:sp>
        <p:nvSpPr>
          <p:cNvPr id="12" name="Rectangle 11"/>
          <p:cNvSpPr/>
          <p:nvPr/>
        </p:nvSpPr>
        <p:spPr>
          <a:xfrm>
            <a:off x="357158" y="357166"/>
            <a:ext cx="5143536" cy="461665"/>
          </a:xfrm>
          <a:prstGeom prst="rect">
            <a:avLst/>
          </a:prstGeom>
        </p:spPr>
        <p:txBody>
          <a:bodyPr wrap="square">
            <a:spAutoFit/>
          </a:bodyPr>
          <a:lstStyle/>
          <a:p>
            <a:pPr lvl="0" fontAlgn="base">
              <a:spcBef>
                <a:spcPct val="0"/>
              </a:spcBef>
              <a:spcAft>
                <a:spcPct val="0"/>
              </a:spcAft>
            </a:pPr>
            <a:r>
              <a:rPr lang="en-US" sz="2400" b="1" dirty="0" smtClean="0"/>
              <a:t>        AEPS on Smartphone  (Mobile)</a:t>
            </a:r>
            <a:endParaRPr kumimoji="0" lang="en-US" sz="1400" b="0" i="0" u="none" strike="noStrike" cap="none" normalizeH="0" baseline="0" dirty="0" smtClean="0">
              <a:ln>
                <a:noFill/>
              </a:ln>
              <a:effectLst/>
              <a:latin typeface="Arial" pitchFamily="34" charset="0"/>
              <a:cs typeface="Arial" pitchFamily="34" charset="0"/>
            </a:endParaRPr>
          </a:p>
        </p:txBody>
      </p:sp>
      <p:pic>
        <p:nvPicPr>
          <p:cNvPr id="14" name="Picture 3" descr="C:\Users\User\Desktop\0359a2aa-634a-4ab9-83df-5360a0acead1.jpg"/>
          <p:cNvPicPr>
            <a:picLocks noChangeAspect="1" noChangeArrowheads="1"/>
          </p:cNvPicPr>
          <p:nvPr/>
        </p:nvPicPr>
        <p:blipFill>
          <a:blip r:embed="rId4"/>
          <a:stretch>
            <a:fillRect/>
          </a:stretch>
        </p:blipFill>
        <p:spPr bwMode="auto">
          <a:xfrm>
            <a:off x="1857356" y="1214422"/>
            <a:ext cx="2000264" cy="3714776"/>
          </a:xfrm>
          <a:prstGeom prst="rect">
            <a:avLst/>
          </a:prstGeom>
          <a:ln w="88900" cap="sq" cmpd="thickThin">
            <a:solidFill>
              <a:srgbClr val="000000"/>
            </a:solidFill>
            <a:prstDash val="solid"/>
            <a:miter lim="800000"/>
          </a:ln>
          <a:effectLst>
            <a:innerShdw blurRad="76200">
              <a:srgbClr val="000000"/>
            </a:innerShdw>
          </a:effectLst>
        </p:spPr>
      </p:pic>
      <p:sp>
        <p:nvSpPr>
          <p:cNvPr id="15" name="Rectangle 14"/>
          <p:cNvSpPr/>
          <p:nvPr/>
        </p:nvSpPr>
        <p:spPr>
          <a:xfrm>
            <a:off x="0" y="4857760"/>
            <a:ext cx="9080938" cy="1323439"/>
          </a:xfrm>
          <a:prstGeom prst="rect">
            <a:avLst/>
          </a:prstGeom>
        </p:spPr>
        <p:txBody>
          <a:bodyPr wrap="square">
            <a:spAutoFit/>
          </a:bodyPr>
          <a:lstStyle/>
          <a:p>
            <a:endParaRPr lang="en-US" sz="1600" b="1" dirty="0" smtClean="0">
              <a:solidFill>
                <a:schemeClr val="bg1"/>
              </a:solidFill>
            </a:endParaRPr>
          </a:p>
          <a:p>
            <a:r>
              <a:rPr lang="en-US" sz="1600" b="1" dirty="0" smtClean="0">
                <a:solidFill>
                  <a:schemeClr val="bg1"/>
                </a:solidFill>
              </a:rPr>
              <a:t>Press  FORGOT PASSWORD .   It will ask to enter your E-Mail ID. You will receive a message that PASSWORD is sent to your Registered Mobile Number.</a:t>
            </a:r>
          </a:p>
          <a:p>
            <a:r>
              <a:rPr lang="en-US" sz="1600" b="1" dirty="0" smtClean="0">
                <a:solidFill>
                  <a:schemeClr val="bg1"/>
                </a:solidFill>
              </a:rPr>
              <a:t>You will receive  PASSWORD through SMS  on your Mobile Number.</a:t>
            </a:r>
          </a:p>
          <a:p>
            <a:r>
              <a:rPr lang="en-US" sz="1600" b="1" dirty="0" smtClean="0">
                <a:solidFill>
                  <a:schemeClr val="bg1"/>
                </a:solidFill>
              </a:rPr>
              <a:t>After Entering Password you can LOGIN &amp; Login Page will appear.</a:t>
            </a:r>
          </a:p>
        </p:txBody>
      </p:sp>
      <p:pic>
        <p:nvPicPr>
          <p:cNvPr id="16" name="Picture 5" descr="C:\Users\User\Desktop\a98d5e6d-bddd-41c0-9ff0-7a7a240badf2 (1).jpg"/>
          <p:cNvPicPr>
            <a:picLocks noChangeAspect="1" noChangeArrowheads="1"/>
          </p:cNvPicPr>
          <p:nvPr/>
        </p:nvPicPr>
        <p:blipFill>
          <a:blip r:embed="rId5"/>
          <a:srcRect/>
          <a:stretch>
            <a:fillRect/>
          </a:stretch>
        </p:blipFill>
        <p:spPr bwMode="auto">
          <a:xfrm>
            <a:off x="5143504" y="1214422"/>
            <a:ext cx="2000264" cy="3714776"/>
          </a:xfrm>
          <a:prstGeom prst="rect">
            <a:avLst/>
          </a:prstGeom>
          <a:ln w="88900" cap="sq" cmpd="thickThin">
            <a:solidFill>
              <a:srgbClr val="000000"/>
            </a:solidFill>
            <a:prstDash val="solid"/>
            <a:miter lim="800000"/>
          </a:ln>
          <a:effectLst>
            <a:innerShdw blurRad="76200">
              <a:srgbClr val="000000"/>
            </a:innerShdw>
          </a:effectLst>
        </p:spPr>
      </p:pic>
      <p:sp>
        <p:nvSpPr>
          <p:cNvPr id="18" name="Freeform 17"/>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2" descr="C:\Users\User\Desktop\LOGO ORBITZ.jpg"/>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0" name="Picture 8" descr="https://orbitzfin.com/images/logo.jpg"/>
          <p:cNvPicPr>
            <a:picLocks noChangeAspect="1" noChangeArrowheads="1"/>
          </p:cNvPicPr>
          <p:nvPr/>
        </p:nvPicPr>
        <p:blipFill>
          <a:blip r:embed="rId7"/>
          <a:srcRect/>
          <a:stretch>
            <a:fillRect/>
          </a:stretch>
        </p:blipFill>
        <p:spPr bwMode="auto">
          <a:xfrm>
            <a:off x="571472" y="6500834"/>
            <a:ext cx="2214578" cy="357166"/>
          </a:xfrm>
          <a:prstGeom prst="rect">
            <a:avLst/>
          </a:prstGeom>
          <a:noFill/>
        </p:spPr>
      </p:pic>
      <p:sp>
        <p:nvSpPr>
          <p:cNvPr id="21" name="TextBox 20"/>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22" name="Picture 21" descr="A picture containing drawing&#10;&#10;Description automatically generated">
            <a:extLst>
              <a:ext uri="{FF2B5EF4-FFF2-40B4-BE49-F238E27FC236}">
                <a16:creationId xmlns:a16="http://schemas.microsoft.com/office/drawing/2014/main" xmlns="" id="{58CF633B-46A6-4C2E-9359-A6E3C65B9EC8}"/>
              </a:ext>
            </a:extLst>
          </p:cNvPr>
          <p:cNvPicPr>
            <a:picLocks noChangeAspect="1"/>
          </p:cNvPicPr>
          <p:nvPr/>
        </p:nvPicPr>
        <p:blipFill>
          <a:blip r:embed="rId8" cstate="print">
            <a:extLst>
              <a:ext uri="{BEBA8EAE-BF5A-486C-A8C5-ECC9F3942E4B}">
                <a14:imgProps xmlns:a14="http://schemas.microsoft.com/office/drawing/2010/main" xmlns="">
                  <a14:imgLayer r:embed="">
                    <a14:imgEffect>
                      <a14:backgroundRemoval t="2734" b="98828" l="10000" r="90000">
                        <a14:foregroundMark x1="54756" y1="6055" x2="51341" y2="5859"/>
                        <a14:foregroundMark x1="60976" y1="92188" x2="37317" y2="92188"/>
                        <a14:foregroundMark x1="35976" y1="90820" x2="36463" y2="97656"/>
                        <a14:foregroundMark x1="63293" y1="99023" x2="61341" y2="98633"/>
                        <a14:foregroundMark x1="37317" y1="2734" x2="35976" y2="5469"/>
                      </a14:backgroundRemoval>
                    </a14:imgEffect>
                  </a14:imgLayer>
                </a14:imgProps>
              </a:ext>
              <a:ext uri="{28A0092B-C50C-407E-A947-70E740481C1C}">
                <a14:useLocalDpi xmlns:a14="http://schemas.microsoft.com/office/drawing/2010/main" xmlns="" val="0"/>
              </a:ext>
            </a:extLst>
          </a:blip>
          <a:stretch>
            <a:fillRect/>
          </a:stretch>
        </p:blipFill>
        <p:spPr>
          <a:xfrm>
            <a:off x="0" y="142852"/>
            <a:ext cx="1000097" cy="785817"/>
          </a:xfrm>
          <a:prstGeom prst="rect">
            <a:avLst/>
          </a:prstGeom>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solidFill>
                <a:schemeClr val="bg1"/>
              </a:solidFill>
            </a:endParaRPr>
          </a:p>
        </p:txBody>
      </p:sp>
      <p:sp>
        <p:nvSpPr>
          <p:cNvPr id="12" name="Rectangle 11"/>
          <p:cNvSpPr/>
          <p:nvPr/>
        </p:nvSpPr>
        <p:spPr>
          <a:xfrm>
            <a:off x="0" y="214290"/>
            <a:ext cx="6421942" cy="461665"/>
          </a:xfrm>
          <a:prstGeom prst="rect">
            <a:avLst/>
          </a:prstGeom>
        </p:spPr>
        <p:txBody>
          <a:bodyPr wrap="square">
            <a:spAutoFit/>
          </a:bodyPr>
          <a:lstStyle/>
          <a:p>
            <a:pPr lvl="0" fontAlgn="base">
              <a:spcBef>
                <a:spcPct val="0"/>
              </a:spcBef>
              <a:spcAft>
                <a:spcPct val="0"/>
              </a:spcAft>
            </a:pPr>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r>
              <a:rPr lang="en-US" sz="2400" b="1" dirty="0" smtClean="0"/>
              <a:t> AEPS on Smartphone  (Mobile)</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3074" name="Picture 2" descr="C:\Users\User\Desktop\35bec894-dfed-488b-b2f1-f0860cfa5c1e (1).jpg"/>
          <p:cNvPicPr>
            <a:picLocks noChangeAspect="1" noChangeArrowheads="1"/>
          </p:cNvPicPr>
          <p:nvPr/>
        </p:nvPicPr>
        <p:blipFill>
          <a:blip r:embed="rId4"/>
          <a:srcRect/>
          <a:stretch>
            <a:fillRect/>
          </a:stretch>
        </p:blipFill>
        <p:spPr bwMode="auto">
          <a:xfrm>
            <a:off x="7072330" y="1214422"/>
            <a:ext cx="1857388" cy="3643338"/>
          </a:xfrm>
          <a:prstGeom prst="rect">
            <a:avLst/>
          </a:prstGeom>
          <a:ln w="88900" cap="sq" cmpd="thickThin">
            <a:solidFill>
              <a:srgbClr val="000000"/>
            </a:solidFill>
            <a:prstDash val="solid"/>
            <a:miter lim="800000"/>
          </a:ln>
          <a:effectLst>
            <a:innerShdw blurRad="76200">
              <a:srgbClr val="000000"/>
            </a:innerShdw>
          </a:effectLst>
        </p:spPr>
      </p:pic>
      <p:pic>
        <p:nvPicPr>
          <p:cNvPr id="22531" name="Picture 3" descr="C:\Users\User\Desktop\PPT Screenshots\a79ce1d0-aac9-49f1-8f30-dcb9aef6a6a4.jpg"/>
          <p:cNvPicPr>
            <a:picLocks noChangeAspect="1" noChangeArrowheads="1"/>
          </p:cNvPicPr>
          <p:nvPr/>
        </p:nvPicPr>
        <p:blipFill>
          <a:blip r:embed="rId5"/>
          <a:srcRect/>
          <a:stretch>
            <a:fillRect/>
          </a:stretch>
        </p:blipFill>
        <p:spPr bwMode="auto">
          <a:xfrm>
            <a:off x="4786314" y="1214422"/>
            <a:ext cx="1928826" cy="3643338"/>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0" y="4714884"/>
            <a:ext cx="9144000" cy="2000548"/>
          </a:xfrm>
          <a:prstGeom prst="rect">
            <a:avLst/>
          </a:prstGeom>
          <a:noFill/>
        </p:spPr>
        <p:txBody>
          <a:bodyPr wrap="square" rtlCol="0">
            <a:spAutoFit/>
          </a:bodyPr>
          <a:lstStyle/>
          <a:p>
            <a:pPr marL="342900" indent="-342900"/>
            <a:endParaRPr lang="en-US" sz="1600" b="1" dirty="0" smtClean="0">
              <a:solidFill>
                <a:schemeClr val="bg1"/>
              </a:solidFill>
            </a:endParaRPr>
          </a:p>
          <a:p>
            <a:pPr marL="342900" indent="-342900"/>
            <a:r>
              <a:rPr lang="en-US" sz="1600" b="1" dirty="0" smtClean="0">
                <a:solidFill>
                  <a:schemeClr val="bg1"/>
                </a:solidFill>
              </a:rPr>
              <a:t>	</a:t>
            </a:r>
            <a:r>
              <a:rPr lang="en-US" b="1" dirty="0" smtClean="0">
                <a:solidFill>
                  <a:schemeClr val="bg1"/>
                </a:solidFill>
              </a:rPr>
              <a:t>1. Open Dash Board Screen, GO TO AEPS.</a:t>
            </a:r>
          </a:p>
          <a:p>
            <a:pPr marL="342900" indent="-342900"/>
            <a:r>
              <a:rPr lang="en-US" b="1" dirty="0" smtClean="0">
                <a:solidFill>
                  <a:schemeClr val="bg1"/>
                </a:solidFill>
              </a:rPr>
              <a:t>	2. Click on Devise Register…..You will get SMS of OTP</a:t>
            </a:r>
          </a:p>
          <a:p>
            <a:pPr marL="342900" indent="-342900"/>
            <a:r>
              <a:rPr lang="en-US" b="1" dirty="0" smtClean="0">
                <a:solidFill>
                  <a:schemeClr val="bg1"/>
                </a:solidFill>
              </a:rPr>
              <a:t>	3. Download the Your Finger Print Devise RD Service from Google Play Store – </a:t>
            </a:r>
          </a:p>
          <a:p>
            <a:r>
              <a:rPr lang="en-US" b="1" dirty="0" smtClean="0">
                <a:solidFill>
                  <a:schemeClr val="bg1"/>
                </a:solidFill>
              </a:rPr>
              <a:t>           Mantra / </a:t>
            </a:r>
            <a:r>
              <a:rPr lang="en-US" b="1" dirty="0" err="1" smtClean="0">
                <a:solidFill>
                  <a:schemeClr val="bg1"/>
                </a:solidFill>
              </a:rPr>
              <a:t>Startek</a:t>
            </a:r>
            <a:r>
              <a:rPr lang="en-US" b="1" dirty="0" smtClean="0">
                <a:solidFill>
                  <a:schemeClr val="bg1"/>
                </a:solidFill>
              </a:rPr>
              <a:t> RD Services from Google Play Store. </a:t>
            </a:r>
          </a:p>
          <a:p>
            <a:r>
              <a:rPr lang="en-US" b="1" dirty="0" smtClean="0">
                <a:solidFill>
                  <a:schemeClr val="bg1"/>
                </a:solidFill>
              </a:rPr>
              <a:t>       4.   Enter OTP</a:t>
            </a:r>
          </a:p>
          <a:p>
            <a:r>
              <a:rPr lang="en-US" b="1" dirty="0" smtClean="0">
                <a:solidFill>
                  <a:schemeClr val="bg1"/>
                </a:solidFill>
              </a:rPr>
              <a:t>  </a:t>
            </a:r>
            <a:endParaRPr lang="en-IN" b="1" dirty="0">
              <a:solidFill>
                <a:schemeClr val="bg1"/>
              </a:solidFill>
            </a:endParaRPr>
          </a:p>
        </p:txBody>
      </p:sp>
      <p:pic>
        <p:nvPicPr>
          <p:cNvPr id="16" name="Picture 3" descr="C:\Users\User\Desktop\c66a8c43-5240-4d62-bd1e-08536d4339e1.jpg"/>
          <p:cNvPicPr>
            <a:picLocks noChangeAspect="1" noChangeArrowheads="1"/>
          </p:cNvPicPr>
          <p:nvPr/>
        </p:nvPicPr>
        <p:blipFill>
          <a:blip r:embed="rId6"/>
          <a:srcRect/>
          <a:stretch>
            <a:fillRect/>
          </a:stretch>
        </p:blipFill>
        <p:spPr bwMode="auto">
          <a:xfrm>
            <a:off x="2500298" y="1214422"/>
            <a:ext cx="1857388" cy="3643338"/>
          </a:xfrm>
          <a:prstGeom prst="rect">
            <a:avLst/>
          </a:prstGeom>
          <a:ln w="88900" cap="sq" cmpd="thickThin">
            <a:solidFill>
              <a:srgbClr val="000000"/>
            </a:solidFill>
            <a:prstDash val="solid"/>
            <a:miter lim="800000"/>
          </a:ln>
          <a:effectLst>
            <a:innerShdw blurRad="76200">
              <a:srgbClr val="000000"/>
            </a:innerShdw>
          </a:effectLst>
        </p:spPr>
      </p:pic>
      <p:sp>
        <p:nvSpPr>
          <p:cNvPr id="22533" name="AutoShape 5" descr="blob:https://web.whatsapp.com/d46e52fb-979d-4b44-9bc1-fd552c2b6b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pic>
        <p:nvPicPr>
          <p:cNvPr id="22536" name="Picture 8" descr="C:\Users\User\Desktop\PPT Screenshots\d46e52fb-979d-4b44-9bc1-fd552c2b6b20.jpg"/>
          <p:cNvPicPr>
            <a:picLocks noChangeAspect="1" noChangeArrowheads="1"/>
          </p:cNvPicPr>
          <p:nvPr/>
        </p:nvPicPr>
        <p:blipFill>
          <a:blip r:embed="rId7"/>
          <a:srcRect/>
          <a:stretch>
            <a:fillRect/>
          </a:stretch>
        </p:blipFill>
        <p:spPr bwMode="auto">
          <a:xfrm>
            <a:off x="214282" y="1214422"/>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8" name="Freeform 17"/>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2" descr="C:\Users\User\Desktop\LOGO ORBITZ.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0" name="Picture 8" descr="https://orbitzfin.com/images/logo.jpg"/>
          <p:cNvPicPr>
            <a:picLocks noChangeAspect="1" noChangeArrowheads="1"/>
          </p:cNvPicPr>
          <p:nvPr/>
        </p:nvPicPr>
        <p:blipFill>
          <a:blip r:embed="rId9"/>
          <a:srcRect/>
          <a:stretch>
            <a:fillRect/>
          </a:stretch>
        </p:blipFill>
        <p:spPr bwMode="auto">
          <a:xfrm>
            <a:off x="571472" y="6500834"/>
            <a:ext cx="2214578" cy="357166"/>
          </a:xfrm>
          <a:prstGeom prst="rect">
            <a:avLst/>
          </a:prstGeom>
          <a:noFill/>
        </p:spPr>
      </p:pic>
      <p:sp>
        <p:nvSpPr>
          <p:cNvPr id="21" name="TextBox 20"/>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24" name="Picture 23" descr="A picture containing drawing&#10;&#10;Description automatically generated">
            <a:extLst>
              <a:ext uri="{FF2B5EF4-FFF2-40B4-BE49-F238E27FC236}">
                <a16:creationId xmlns:a16="http://schemas.microsoft.com/office/drawing/2014/main" xmlns="" id="{58CF633B-46A6-4C2E-9359-A6E3C65B9EC8}"/>
              </a:ext>
            </a:extLst>
          </p:cNvPr>
          <p:cNvPicPr>
            <a:picLocks noChangeAspect="1"/>
          </p:cNvPicPr>
          <p:nvPr/>
        </p:nvPicPr>
        <p:blipFill>
          <a:blip r:embed="rId10" cstate="print">
            <a:extLst>
              <a:ext uri="{BEBA8EAE-BF5A-486C-A8C5-ECC9F3942E4B}">
                <a14:imgProps xmlns:a14="http://schemas.microsoft.com/office/drawing/2010/main" xmlns="">
                  <a14:imgLayer r:embed="">
                    <a14:imgEffect>
                      <a14:backgroundRemoval t="2734" b="98828" l="10000" r="90000">
                        <a14:foregroundMark x1="54756" y1="6055" x2="51341" y2="5859"/>
                        <a14:foregroundMark x1="60976" y1="92188" x2="37317" y2="92188"/>
                        <a14:foregroundMark x1="35976" y1="90820" x2="36463" y2="97656"/>
                        <a14:foregroundMark x1="63293" y1="99023" x2="61341" y2="98633"/>
                        <a14:foregroundMark x1="37317" y1="2734" x2="35976" y2="5469"/>
                      </a14:backgroundRemoval>
                    </a14:imgEffect>
                  </a14:imgLayer>
                </a14:imgProps>
              </a:ext>
              <a:ext uri="{28A0092B-C50C-407E-A947-70E740481C1C}">
                <a14:useLocalDpi xmlns:a14="http://schemas.microsoft.com/office/drawing/2010/main" xmlns="" val="0"/>
              </a:ext>
            </a:extLst>
          </a:blip>
          <a:stretch>
            <a:fillRect/>
          </a:stretch>
        </p:blipFill>
        <p:spPr>
          <a:xfrm>
            <a:off x="0" y="142852"/>
            <a:ext cx="1000097" cy="785817"/>
          </a:xfrm>
          <a:prstGeom prst="rect">
            <a:avLst/>
          </a:prstGeom>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7147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p>
        </p:txBody>
      </p:sp>
      <p:sp>
        <p:nvSpPr>
          <p:cNvPr id="12" name="Rectangle 11"/>
          <p:cNvSpPr/>
          <p:nvPr/>
        </p:nvSpPr>
        <p:spPr>
          <a:xfrm>
            <a:off x="0" y="214290"/>
            <a:ext cx="6421942" cy="461665"/>
          </a:xfrm>
          <a:prstGeom prst="rect">
            <a:avLst/>
          </a:prstGeom>
        </p:spPr>
        <p:txBody>
          <a:bodyPr wrap="square">
            <a:spAutoFit/>
          </a:bodyPr>
          <a:lstStyle/>
          <a:p>
            <a:pPr lvl="0" fontAlgn="base">
              <a:spcBef>
                <a:spcPct val="0"/>
              </a:spcBef>
              <a:spcAft>
                <a:spcPct val="0"/>
              </a:spcAft>
            </a:pPr>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052" name="Picture 4" descr="C:\Users\User\Desktop\2d3f459c-79fb-46f4-a238-bd4e74da7e29.jpg"/>
          <p:cNvPicPr>
            <a:picLocks noChangeAspect="1" noChangeArrowheads="1"/>
          </p:cNvPicPr>
          <p:nvPr/>
        </p:nvPicPr>
        <p:blipFill>
          <a:blip r:embed="rId4"/>
          <a:srcRect/>
          <a:stretch>
            <a:fillRect/>
          </a:stretch>
        </p:blipFill>
        <p:spPr bwMode="auto">
          <a:xfrm>
            <a:off x="4714876" y="1214422"/>
            <a:ext cx="1857388" cy="3571900"/>
          </a:xfrm>
          <a:prstGeom prst="rect">
            <a:avLst/>
          </a:prstGeom>
          <a:ln w="88900" cap="sq" cmpd="thickThin">
            <a:solidFill>
              <a:srgbClr val="000000"/>
            </a:solidFill>
            <a:prstDash val="solid"/>
            <a:miter lim="800000"/>
          </a:ln>
          <a:effectLst>
            <a:innerShdw blurRad="76200">
              <a:srgbClr val="000000"/>
            </a:innerShdw>
          </a:effectLst>
        </p:spPr>
      </p:pic>
      <p:pic>
        <p:nvPicPr>
          <p:cNvPr id="2053" name="Picture 5" descr="C:\Users\User\Desktop\6c90c6b2-695e-475d-8734-bc8973cffb21.jpg"/>
          <p:cNvPicPr>
            <a:picLocks noChangeAspect="1" noChangeArrowheads="1"/>
          </p:cNvPicPr>
          <p:nvPr/>
        </p:nvPicPr>
        <p:blipFill>
          <a:blip r:embed="rId5"/>
          <a:srcRect/>
          <a:stretch>
            <a:fillRect/>
          </a:stretch>
        </p:blipFill>
        <p:spPr bwMode="auto">
          <a:xfrm>
            <a:off x="2571736" y="1214422"/>
            <a:ext cx="1769062" cy="3571900"/>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p:nvPr/>
        </p:nvSpPr>
        <p:spPr>
          <a:xfrm>
            <a:off x="285720" y="4714884"/>
            <a:ext cx="8072494" cy="1477328"/>
          </a:xfrm>
          <a:prstGeom prst="rect">
            <a:avLst/>
          </a:prstGeom>
          <a:noFill/>
        </p:spPr>
        <p:txBody>
          <a:bodyPr wrap="square" rtlCol="0">
            <a:spAutoFit/>
          </a:bodyPr>
          <a:lstStyle/>
          <a:p>
            <a:pPr marL="342900" indent="-342900">
              <a:buAutoNum type="arabicPeriod"/>
            </a:pPr>
            <a:endParaRPr lang="en-US" b="1" dirty="0" smtClean="0">
              <a:solidFill>
                <a:schemeClr val="bg1"/>
              </a:solidFill>
            </a:endParaRPr>
          </a:p>
          <a:p>
            <a:pPr marL="342900" indent="-342900"/>
            <a:r>
              <a:rPr lang="en-US" b="1" dirty="0" smtClean="0">
                <a:solidFill>
                  <a:schemeClr val="bg1"/>
                </a:solidFill>
              </a:rPr>
              <a:t>1.  On the Screen appeared, Select your Device. Press SCAN.</a:t>
            </a:r>
          </a:p>
          <a:p>
            <a:r>
              <a:rPr lang="en-US" b="1" dirty="0" smtClean="0">
                <a:solidFill>
                  <a:schemeClr val="bg1"/>
                </a:solidFill>
              </a:rPr>
              <a:t>2.  You will get the Serial Number of your FPS Device.</a:t>
            </a:r>
          </a:p>
          <a:p>
            <a:r>
              <a:rPr lang="en-US" b="1" dirty="0" smtClean="0">
                <a:solidFill>
                  <a:schemeClr val="bg1"/>
                </a:solidFill>
              </a:rPr>
              <a:t>3.  Press Change Device.  Your Device will be registered.</a:t>
            </a:r>
          </a:p>
          <a:p>
            <a:endParaRPr lang="en-IN" dirty="0">
              <a:solidFill>
                <a:schemeClr val="bg1"/>
              </a:solidFill>
            </a:endParaRPr>
          </a:p>
        </p:txBody>
      </p:sp>
      <p:pic>
        <p:nvPicPr>
          <p:cNvPr id="20481" name="Picture 1" descr="C:\Users\User\Desktop\PPT Screenshots\32d6cda0-a9be-4a58-97c7-a9e65a2b2ff1.jpg"/>
          <p:cNvPicPr>
            <a:picLocks noChangeAspect="1" noChangeArrowheads="1"/>
          </p:cNvPicPr>
          <p:nvPr/>
        </p:nvPicPr>
        <p:blipFill>
          <a:blip r:embed="rId6"/>
          <a:srcRect/>
          <a:stretch>
            <a:fillRect/>
          </a:stretch>
        </p:blipFill>
        <p:spPr bwMode="auto">
          <a:xfrm>
            <a:off x="428596" y="1186322"/>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20482" name="Picture 2" descr="C:\Users\User\Desktop\PPT Screenshots\d3c7a536-6bc9-4aae-b647-8c90d68f4651.jpg"/>
          <p:cNvPicPr>
            <a:picLocks noChangeAspect="1" noChangeArrowheads="1"/>
          </p:cNvPicPr>
          <p:nvPr/>
        </p:nvPicPr>
        <p:blipFill>
          <a:blip r:embed="rId7"/>
          <a:srcRect/>
          <a:stretch>
            <a:fillRect/>
          </a:stretch>
        </p:blipFill>
        <p:spPr bwMode="auto">
          <a:xfrm>
            <a:off x="6929454" y="1214422"/>
            <a:ext cx="1857388" cy="3571900"/>
          </a:xfrm>
          <a:prstGeom prst="rect">
            <a:avLst/>
          </a:prstGeom>
          <a:ln w="88900" cap="sq" cmpd="thickThin">
            <a:solidFill>
              <a:srgbClr val="000000"/>
            </a:solidFill>
            <a:prstDash val="solid"/>
            <a:miter lim="800000"/>
          </a:ln>
          <a:effectLst>
            <a:innerShdw blurRad="76200">
              <a:srgbClr val="000000"/>
            </a:innerShdw>
          </a:effectLst>
        </p:spPr>
      </p:pic>
      <p:sp>
        <p:nvSpPr>
          <p:cNvPr id="18" name="Freeform 17"/>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2" descr="C:\Users\User\Desktop\LOGO ORBITZ.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0" name="Picture 8" descr="https://orbitzfin.com/images/logo.jpg"/>
          <p:cNvPicPr>
            <a:picLocks noChangeAspect="1" noChangeArrowheads="1"/>
          </p:cNvPicPr>
          <p:nvPr/>
        </p:nvPicPr>
        <p:blipFill>
          <a:blip r:embed="rId9"/>
          <a:srcRect/>
          <a:stretch>
            <a:fillRect/>
          </a:stretch>
        </p:blipFill>
        <p:spPr bwMode="auto">
          <a:xfrm>
            <a:off x="571472" y="6500834"/>
            <a:ext cx="2214578" cy="357166"/>
          </a:xfrm>
          <a:prstGeom prst="rect">
            <a:avLst/>
          </a:prstGeom>
          <a:noFill/>
        </p:spPr>
      </p:pic>
      <p:sp>
        <p:nvSpPr>
          <p:cNvPr id="21" name="TextBox 20"/>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22" name="Picture 21" descr="A picture containing drawing&#10;&#10;Description automatically generated">
            <a:extLst>
              <a:ext uri="{FF2B5EF4-FFF2-40B4-BE49-F238E27FC236}">
                <a16:creationId xmlns:a16="http://schemas.microsoft.com/office/drawing/2014/main" xmlns="" id="{58CF633B-46A6-4C2E-9359-A6E3C65B9EC8}"/>
              </a:ext>
            </a:extLst>
          </p:cNvPr>
          <p:cNvPicPr>
            <a:picLocks noChangeAspect="1"/>
          </p:cNvPicPr>
          <p:nvPr/>
        </p:nvPicPr>
        <p:blipFill>
          <a:blip r:embed="rId10" cstate="print">
            <a:extLst>
              <a:ext uri="{BEBA8EAE-BF5A-486C-A8C5-ECC9F3942E4B}">
                <a14:imgProps xmlns:a14="http://schemas.microsoft.com/office/drawing/2010/main" xmlns="">
                  <a14:imgLayer r:embed="">
                    <a14:imgEffect>
                      <a14:backgroundRemoval t="2734" b="98828" l="10000" r="90000">
                        <a14:foregroundMark x1="54756" y1="6055" x2="51341" y2="5859"/>
                        <a14:foregroundMark x1="60976" y1="92188" x2="37317" y2="92188"/>
                        <a14:foregroundMark x1="35976" y1="90820" x2="36463" y2="97656"/>
                        <a14:foregroundMark x1="63293" y1="99023" x2="61341" y2="98633"/>
                        <a14:foregroundMark x1="37317" y1="2734" x2="35976" y2="5469"/>
                      </a14:backgroundRemoval>
                    </a14:imgEffect>
                  </a14:imgLayer>
                </a14:imgProps>
              </a:ext>
              <a:ext uri="{28A0092B-C50C-407E-A947-70E740481C1C}">
                <a14:useLocalDpi xmlns:a14="http://schemas.microsoft.com/office/drawing/2010/main" xmlns="" val="0"/>
              </a:ext>
            </a:extLst>
          </a:blip>
          <a:stretch>
            <a:fillRect/>
          </a:stretch>
        </p:blipFill>
        <p:spPr>
          <a:xfrm>
            <a:off x="0" y="71415"/>
            <a:ext cx="1000097" cy="785817"/>
          </a:xfrm>
          <a:prstGeom prst="rect">
            <a:avLst/>
          </a:prstGeom>
        </p:spPr>
      </p:pic>
      <p:sp>
        <p:nvSpPr>
          <p:cNvPr id="25" name="Rectangle 24"/>
          <p:cNvSpPr/>
          <p:nvPr/>
        </p:nvSpPr>
        <p:spPr>
          <a:xfrm>
            <a:off x="714348" y="0"/>
            <a:ext cx="4714908" cy="738664"/>
          </a:xfrm>
          <a:prstGeom prst="rect">
            <a:avLst/>
          </a:prstGeom>
        </p:spPr>
        <p:txBody>
          <a:bodyPr wrap="square">
            <a:spAutoFit/>
          </a:bodyPr>
          <a:lstStyle/>
          <a:p>
            <a:endParaRPr lang="en-US" b="1" dirty="0" smtClean="0"/>
          </a:p>
          <a:p>
            <a:r>
              <a:rPr lang="en-US" b="1" dirty="0" smtClean="0"/>
              <a:t> </a:t>
            </a:r>
            <a:r>
              <a:rPr lang="en-US" sz="2400" b="1" dirty="0" err="1" smtClean="0"/>
              <a:t>AePS</a:t>
            </a:r>
            <a:r>
              <a:rPr lang="en-US" sz="2400" b="1" dirty="0" smtClean="0"/>
              <a:t> ON SMARTPHONE  (MOBILE)</a:t>
            </a:r>
            <a:endParaRPr lang="en-IN" sz="2400" dirty="0"/>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857760"/>
            <a:ext cx="9144000" cy="1785104"/>
          </a:xfrm>
          <a:prstGeom prst="rect">
            <a:avLst/>
          </a:prstGeom>
        </p:spPr>
        <p:txBody>
          <a:bodyPr wrap="square">
            <a:spAutoFit/>
          </a:bodyPr>
          <a:lstStyle/>
          <a:p>
            <a:pPr marL="514350" indent="-514350"/>
            <a:endParaRPr lang="en-US" b="1" dirty="0" smtClean="0">
              <a:solidFill>
                <a:schemeClr val="bg1"/>
              </a:solidFill>
            </a:endParaRPr>
          </a:p>
          <a:p>
            <a:pPr marL="514350" indent="-514350"/>
            <a:r>
              <a:rPr lang="en-US" b="1" dirty="0" smtClean="0">
                <a:solidFill>
                  <a:schemeClr val="bg1"/>
                </a:solidFill>
              </a:rPr>
              <a:t>	1. Open the Dash Board.</a:t>
            </a:r>
          </a:p>
          <a:p>
            <a:pPr marL="514350" indent="-514350"/>
            <a:r>
              <a:rPr lang="en-US" b="1" dirty="0" smtClean="0">
                <a:solidFill>
                  <a:schemeClr val="bg1"/>
                </a:solidFill>
              </a:rPr>
              <a:t>	2. The middle one is your Main Wallet.</a:t>
            </a:r>
          </a:p>
          <a:p>
            <a:pPr marL="514350" indent="-514350"/>
            <a:r>
              <a:rPr lang="en-US" b="1" dirty="0" smtClean="0">
                <a:solidFill>
                  <a:schemeClr val="bg1"/>
                </a:solidFill>
              </a:rPr>
              <a:t>	3. The left side Wallet is AEPS Wallet.</a:t>
            </a:r>
          </a:p>
          <a:p>
            <a:pPr marL="514350" indent="-514350"/>
            <a:r>
              <a:rPr lang="en-US" b="1" dirty="0" smtClean="0">
                <a:solidFill>
                  <a:schemeClr val="bg1"/>
                </a:solidFill>
              </a:rPr>
              <a:t>	4. Right side Wallet is </a:t>
            </a:r>
            <a:r>
              <a:rPr lang="en-US" b="1" dirty="0" err="1" smtClean="0">
                <a:solidFill>
                  <a:schemeClr val="bg1"/>
                </a:solidFill>
              </a:rPr>
              <a:t>mATM</a:t>
            </a:r>
            <a:r>
              <a:rPr lang="en-US" b="1" dirty="0" smtClean="0">
                <a:solidFill>
                  <a:schemeClr val="bg1"/>
                </a:solidFill>
              </a:rPr>
              <a:t> Wallet.</a:t>
            </a:r>
          </a:p>
          <a:p>
            <a:pPr marL="514350" indent="-514350"/>
            <a:endParaRPr lang="en-US" sz="2000" b="1" dirty="0" smtClean="0">
              <a:solidFill>
                <a:schemeClr val="bg1"/>
              </a:solidFill>
            </a:endParaRPr>
          </a:p>
        </p:txBody>
      </p:sp>
      <p:sp>
        <p:nvSpPr>
          <p:cNvPr id="12" name="Rectangle 11"/>
          <p:cNvSpPr/>
          <p:nvPr/>
        </p:nvSpPr>
        <p:spPr>
          <a:xfrm>
            <a:off x="0" y="214290"/>
            <a:ext cx="6421942" cy="461665"/>
          </a:xfrm>
          <a:prstGeom prst="rect">
            <a:avLst/>
          </a:prstGeom>
        </p:spPr>
        <p:txBody>
          <a:bodyPr wrap="square">
            <a:spAutoFit/>
          </a:bodyPr>
          <a:lstStyle/>
          <a:p>
            <a:pPr lvl="0" fontAlgn="base">
              <a:spcBef>
                <a:spcPct val="0"/>
              </a:spcBef>
              <a:spcAft>
                <a:spcPct val="0"/>
              </a:spcAft>
            </a:pPr>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r>
              <a:rPr lang="en-US" sz="2400" b="1" dirty="0" smtClean="0"/>
              <a:t>       </a:t>
            </a:r>
            <a:r>
              <a:rPr lang="en-US" sz="2400" b="1" dirty="0" err="1" smtClean="0"/>
              <a:t>AePS</a:t>
            </a:r>
            <a:r>
              <a:rPr lang="en-US" sz="2400" b="1" dirty="0" smtClean="0"/>
              <a:t> ON SMARTPHONE  (MOBILE)</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4102" name="Picture 6" descr="C:\Users\User\Desktop\258655c8-96b5-4a73-a537-55ef65dec982 (1).jpg"/>
          <p:cNvPicPr>
            <a:picLocks noChangeAspect="1" noChangeArrowheads="1"/>
          </p:cNvPicPr>
          <p:nvPr/>
        </p:nvPicPr>
        <p:blipFill>
          <a:blip r:embed="rId4"/>
          <a:srcRect/>
          <a:stretch>
            <a:fillRect/>
          </a:stretch>
        </p:blipFill>
        <p:spPr bwMode="auto">
          <a:xfrm>
            <a:off x="3500430" y="1214422"/>
            <a:ext cx="2000264" cy="3786214"/>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2" descr="C:\Users\User\Desktop\258655c8-96b5-4a73-a537-55ef65dec982.jpg"/>
          <p:cNvPicPr>
            <a:picLocks noChangeAspect="1" noChangeArrowheads="1"/>
          </p:cNvPicPr>
          <p:nvPr/>
        </p:nvPicPr>
        <p:blipFill>
          <a:blip r:embed="rId4"/>
          <a:srcRect/>
          <a:stretch>
            <a:fillRect/>
          </a:stretch>
        </p:blipFill>
        <p:spPr bwMode="auto">
          <a:xfrm>
            <a:off x="785786" y="1214422"/>
            <a:ext cx="1983376" cy="3786214"/>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3" descr="C:\Users\User\Desktop\a6b586af-3969-403b-b5bc-8cade9d7000b (1).jpg"/>
          <p:cNvPicPr>
            <a:picLocks noChangeAspect="1" noChangeArrowheads="1"/>
          </p:cNvPicPr>
          <p:nvPr/>
        </p:nvPicPr>
        <p:blipFill>
          <a:blip r:embed="rId5"/>
          <a:srcRect/>
          <a:stretch>
            <a:fillRect/>
          </a:stretch>
        </p:blipFill>
        <p:spPr bwMode="auto">
          <a:xfrm>
            <a:off x="6286512" y="1214422"/>
            <a:ext cx="2000264" cy="3786214"/>
          </a:xfrm>
          <a:prstGeom prst="rect">
            <a:avLst/>
          </a:prstGeom>
          <a:ln w="88900" cap="sq" cmpd="thickThin">
            <a:solidFill>
              <a:srgbClr val="000000"/>
            </a:solidFill>
            <a:prstDash val="solid"/>
            <a:miter lim="800000"/>
          </a:ln>
          <a:effectLst>
            <a:innerShdw blurRad="76200">
              <a:srgbClr val="000000"/>
            </a:innerShdw>
          </a:effectLst>
        </p:spPr>
      </p:pic>
      <p:sp>
        <p:nvSpPr>
          <p:cNvPr id="14" name="Freeform 13"/>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descr="C:\Users\User\Desktop\LOGO ORBITZ.jpg"/>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9" name="Picture 8" descr="https://orbitzfin.com/images/logo.jpg"/>
          <p:cNvPicPr>
            <a:picLocks noChangeAspect="1" noChangeArrowheads="1"/>
          </p:cNvPicPr>
          <p:nvPr/>
        </p:nvPicPr>
        <p:blipFill>
          <a:blip r:embed="rId7"/>
          <a:srcRect/>
          <a:stretch>
            <a:fillRect/>
          </a:stretch>
        </p:blipFill>
        <p:spPr bwMode="auto">
          <a:xfrm>
            <a:off x="571472" y="6500834"/>
            <a:ext cx="2214578" cy="357166"/>
          </a:xfrm>
          <a:prstGeom prst="rect">
            <a:avLst/>
          </a:prstGeom>
          <a:noFill/>
        </p:spPr>
      </p:pic>
      <p:sp>
        <p:nvSpPr>
          <p:cNvPr id="20" name="TextBox 19"/>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7" name="Picture 16" descr="A picture containing drawing&#10;&#10;Description automatically generated">
            <a:extLst>
              <a:ext uri="{FF2B5EF4-FFF2-40B4-BE49-F238E27FC236}">
                <a16:creationId xmlns:a16="http://schemas.microsoft.com/office/drawing/2014/main" xmlns="" id="{58CF633B-46A6-4C2E-9359-A6E3C65B9EC8}"/>
              </a:ext>
            </a:extLst>
          </p:cNvPr>
          <p:cNvPicPr>
            <a:picLocks noChangeAspect="1"/>
          </p:cNvPicPr>
          <p:nvPr/>
        </p:nvPicPr>
        <p:blipFill>
          <a:blip r:embed="rId8" cstate="print">
            <a:extLst>
              <a:ext uri="{BEBA8EAE-BF5A-486C-A8C5-ECC9F3942E4B}">
                <a14:imgProps xmlns:a14="http://schemas.microsoft.com/office/drawing/2010/main" xmlns="">
                  <a14:imgLayer r:embed="">
                    <a14:imgEffect>
                      <a14:backgroundRemoval t="2734" b="98828" l="10000" r="90000">
                        <a14:foregroundMark x1="54756" y1="6055" x2="51341" y2="5859"/>
                        <a14:foregroundMark x1="60976" y1="92188" x2="37317" y2="92188"/>
                        <a14:foregroundMark x1="35976" y1="90820" x2="36463" y2="97656"/>
                        <a14:foregroundMark x1="63293" y1="99023" x2="61341" y2="98633"/>
                        <a14:foregroundMark x1="37317" y1="2734" x2="35976" y2="5469"/>
                      </a14:backgroundRemoval>
                    </a14:imgEffect>
                  </a14:imgLayer>
                </a14:imgProps>
              </a:ext>
              <a:ext uri="{28A0092B-C50C-407E-A947-70E740481C1C}">
                <a14:useLocalDpi xmlns:a14="http://schemas.microsoft.com/office/drawing/2010/main" xmlns="" val="0"/>
              </a:ext>
            </a:extLst>
          </a:blip>
          <a:stretch>
            <a:fillRect/>
          </a:stretch>
        </p:blipFill>
        <p:spPr>
          <a:xfrm>
            <a:off x="0" y="71415"/>
            <a:ext cx="1000097" cy="785817"/>
          </a:xfrm>
          <a:prstGeom prst="rect">
            <a:avLst/>
          </a:prstGeom>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714884"/>
            <a:ext cx="9144000" cy="1446550"/>
          </a:xfrm>
          <a:prstGeom prst="rect">
            <a:avLst/>
          </a:prstGeom>
        </p:spPr>
        <p:txBody>
          <a:bodyPr wrap="square">
            <a:spAutoFit/>
          </a:bodyPr>
          <a:lstStyle/>
          <a:p>
            <a:pPr marL="457200" indent="-457200">
              <a:buAutoNum type="arabicPeriod"/>
            </a:pPr>
            <a:endParaRPr lang="en-US" sz="1600" b="1" dirty="0" smtClean="0">
              <a:solidFill>
                <a:schemeClr val="bg1"/>
              </a:solidFill>
            </a:endParaRPr>
          </a:p>
          <a:p>
            <a:pPr marL="914400" lvl="1" indent="-457200">
              <a:buAutoNum type="arabicPeriod"/>
            </a:pPr>
            <a:r>
              <a:rPr lang="en-US" b="1" dirty="0" smtClean="0">
                <a:solidFill>
                  <a:schemeClr val="bg1"/>
                </a:solidFill>
              </a:rPr>
              <a:t>For </a:t>
            </a:r>
            <a:r>
              <a:rPr lang="en-US" b="1" dirty="0" err="1" smtClean="0">
                <a:solidFill>
                  <a:schemeClr val="bg1"/>
                </a:solidFill>
              </a:rPr>
              <a:t>Cashwithdrawal</a:t>
            </a:r>
            <a:r>
              <a:rPr lang="en-US" b="1" dirty="0" smtClean="0">
                <a:solidFill>
                  <a:schemeClr val="bg1"/>
                </a:solidFill>
              </a:rPr>
              <a:t>, Go to CASHWITHDRAWAL ICON.</a:t>
            </a:r>
          </a:p>
          <a:p>
            <a:pPr marL="914400" lvl="1" indent="-457200">
              <a:buAutoNum type="arabicPeriod"/>
            </a:pPr>
            <a:r>
              <a:rPr lang="en-US" b="1" dirty="0" smtClean="0">
                <a:solidFill>
                  <a:schemeClr val="bg1"/>
                </a:solidFill>
              </a:rPr>
              <a:t>Select Customer Mobile Number.</a:t>
            </a:r>
          </a:p>
          <a:p>
            <a:pPr marL="914400" lvl="1" indent="-457200">
              <a:buAutoNum type="arabicPeriod"/>
            </a:pPr>
            <a:r>
              <a:rPr lang="en-US" b="1" dirty="0" smtClean="0">
                <a:solidFill>
                  <a:schemeClr val="bg1"/>
                </a:solidFill>
              </a:rPr>
              <a:t>Enter Select Bank from the List.</a:t>
            </a:r>
          </a:p>
          <a:p>
            <a:pPr marL="914400" lvl="1" indent="-457200">
              <a:buAutoNum type="arabicPeriod"/>
            </a:pPr>
            <a:r>
              <a:rPr lang="en-US" b="1" dirty="0" smtClean="0">
                <a:solidFill>
                  <a:schemeClr val="bg1"/>
                </a:solidFill>
              </a:rPr>
              <a:t>Enter Amount &amp; </a:t>
            </a:r>
            <a:r>
              <a:rPr lang="en-US" b="1" dirty="0" err="1" smtClean="0">
                <a:solidFill>
                  <a:schemeClr val="bg1"/>
                </a:solidFill>
              </a:rPr>
              <a:t>Aadhar</a:t>
            </a:r>
            <a:r>
              <a:rPr lang="en-US" b="1" dirty="0" smtClean="0">
                <a:solidFill>
                  <a:schemeClr val="bg1"/>
                </a:solidFill>
              </a:rPr>
              <a:t> Number, Press Cash Withdrawal at bottom.</a:t>
            </a:r>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solidFill>
                <a:schemeClr val="bg1"/>
              </a:solidFill>
            </a:endParaRPr>
          </a:p>
        </p:txBody>
      </p:sp>
      <p:sp>
        <p:nvSpPr>
          <p:cNvPr id="12" name="Rectangle 11"/>
          <p:cNvSpPr/>
          <p:nvPr/>
        </p:nvSpPr>
        <p:spPr>
          <a:xfrm>
            <a:off x="0" y="214290"/>
            <a:ext cx="6421942" cy="523220"/>
          </a:xfrm>
          <a:prstGeom prst="rect">
            <a:avLst/>
          </a:prstGeom>
        </p:spPr>
        <p:txBody>
          <a:bodyPr wrap="square">
            <a:spAutoFit/>
          </a:bodyPr>
          <a:lstStyle/>
          <a:p>
            <a:pPr lvl="0" fontAlgn="base">
              <a:spcBef>
                <a:spcPct val="0"/>
              </a:spcBef>
              <a:spcAft>
                <a:spcPct val="0"/>
              </a:spcAft>
            </a:pPr>
            <a:r>
              <a:rPr lang="en-US" sz="2400" b="1" dirty="0" smtClean="0">
                <a:solidFill>
                  <a:schemeClr val="bg1"/>
                </a:solidFill>
                <a:latin typeface="Georgia" pitchFamily="18" charset="0"/>
                <a:ea typeface="Times New Roman" pitchFamily="18" charset="0"/>
                <a:cs typeface="Times New Roman" pitchFamily="18" charset="0"/>
              </a:rPr>
              <a:t>           </a:t>
            </a:r>
            <a:r>
              <a:rPr kumimoji="0" lang="en-US" sz="2800" b="1" i="0" u="none" strike="noStrike" cap="none" normalizeH="0" baseline="0" dirty="0" smtClean="0">
                <a:ln>
                  <a:noFill/>
                </a:ln>
                <a:effectLst/>
                <a:latin typeface="Georgia" pitchFamily="18" charset="0"/>
                <a:ea typeface="Times New Roman" pitchFamily="18" charset="0"/>
                <a:cs typeface="Times New Roman" pitchFamily="18" charset="0"/>
              </a:rPr>
              <a:t>CASH WITHDRAWAL</a:t>
            </a:r>
            <a:endParaRPr kumimoji="0" lang="en-US" b="0" i="0" u="none" strike="noStrike" cap="none" normalizeH="0" baseline="0" dirty="0" smtClean="0">
              <a:ln>
                <a:noFill/>
              </a:ln>
              <a:effectLst/>
              <a:latin typeface="Arial" pitchFamily="34" charset="0"/>
              <a:cs typeface="Arial" pitchFamily="34" charset="0"/>
            </a:endParaRPr>
          </a:p>
        </p:txBody>
      </p:sp>
      <p:pic>
        <p:nvPicPr>
          <p:cNvPr id="16385" name="Picture 1" descr="C:\Users\User\Desktop\PPT Screenshots\c8450509-9ce4-4890-82db-b5ac0a85cf34.jpg"/>
          <p:cNvPicPr>
            <a:picLocks noChangeAspect="1" noChangeArrowheads="1"/>
          </p:cNvPicPr>
          <p:nvPr/>
        </p:nvPicPr>
        <p:blipFill>
          <a:blip r:embed="rId4"/>
          <a:srcRect/>
          <a:stretch>
            <a:fillRect/>
          </a:stretch>
        </p:blipFill>
        <p:spPr bwMode="auto">
          <a:xfrm>
            <a:off x="4786314" y="1214422"/>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2" descr="C:\Users\User\Desktop\PPT Screenshots\a89b5710-8c25-4b9b-9f26-51710fc56b11.jpg"/>
          <p:cNvPicPr>
            <a:picLocks noChangeAspect="1" noChangeArrowheads="1"/>
          </p:cNvPicPr>
          <p:nvPr/>
        </p:nvPicPr>
        <p:blipFill>
          <a:blip r:embed="rId5"/>
          <a:srcRect/>
          <a:stretch>
            <a:fillRect/>
          </a:stretch>
        </p:blipFill>
        <p:spPr bwMode="auto">
          <a:xfrm>
            <a:off x="6929454" y="1214422"/>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2" descr="C:\Users\User\Desktop\fec7f861-728e-455d-9363-b11c345b18ba.jpg"/>
          <p:cNvPicPr>
            <a:picLocks noChangeAspect="1" noChangeArrowheads="1"/>
          </p:cNvPicPr>
          <p:nvPr/>
        </p:nvPicPr>
        <p:blipFill>
          <a:blip r:embed="rId6"/>
          <a:srcRect/>
          <a:stretch>
            <a:fillRect/>
          </a:stretch>
        </p:blipFill>
        <p:spPr bwMode="auto">
          <a:xfrm>
            <a:off x="357158" y="1214422"/>
            <a:ext cx="1769062" cy="3643338"/>
          </a:xfrm>
          <a:prstGeom prst="rect">
            <a:avLst/>
          </a:prstGeom>
          <a:ln w="88900" cap="sq" cmpd="thickThin">
            <a:solidFill>
              <a:srgbClr val="000000"/>
            </a:solidFill>
            <a:prstDash val="solid"/>
            <a:miter lim="800000"/>
          </a:ln>
          <a:effectLst>
            <a:innerShdw blurRad="76200">
              <a:srgbClr val="000000"/>
            </a:innerShdw>
          </a:effectLst>
        </p:spPr>
      </p:pic>
      <p:pic>
        <p:nvPicPr>
          <p:cNvPr id="16388" name="Picture 4" descr="C:\Users\User\Desktop\PPT Screenshots\559fecb8-e7ef-4e59-86de-4ae565c80777.jpg"/>
          <p:cNvPicPr>
            <a:picLocks noChangeAspect="1" noChangeArrowheads="1"/>
          </p:cNvPicPr>
          <p:nvPr/>
        </p:nvPicPr>
        <p:blipFill>
          <a:blip r:embed="rId7"/>
          <a:srcRect/>
          <a:stretch>
            <a:fillRect/>
          </a:stretch>
        </p:blipFill>
        <p:spPr bwMode="auto">
          <a:xfrm>
            <a:off x="2571736" y="1214422"/>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5" name="Freeform 14"/>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2" descr="C:\Users\User\Desktop\LOGO ORBITZ.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8" name="Picture 8" descr="https://orbitzfin.com/images/logo.jpg"/>
          <p:cNvPicPr>
            <a:picLocks noChangeAspect="1" noChangeArrowheads="1"/>
          </p:cNvPicPr>
          <p:nvPr/>
        </p:nvPicPr>
        <p:blipFill>
          <a:blip r:embed="rId9"/>
          <a:srcRect/>
          <a:stretch>
            <a:fillRect/>
          </a:stretch>
        </p:blipFill>
        <p:spPr bwMode="auto">
          <a:xfrm>
            <a:off x="571472" y="6500834"/>
            <a:ext cx="2214578" cy="357166"/>
          </a:xfrm>
          <a:prstGeom prst="rect">
            <a:avLst/>
          </a:prstGeom>
          <a:noFill/>
        </p:spPr>
      </p:pic>
      <p:sp>
        <p:nvSpPr>
          <p:cNvPr id="21" name="TextBox 20"/>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User\Desktop\LOGO ORBITZ.jpg"/>
          <p:cNvPicPr>
            <a:picLocks noChangeAspect="1" noChangeArrowheads="1"/>
          </p:cNvPicPr>
          <p:nvPr/>
        </p:nvPicPr>
        <p:blipFill>
          <a:blip r:embed="rId4" cstate="print"/>
          <a:srcRect/>
          <a:stretch>
            <a:fillRect/>
          </a:stretch>
        </p:blipFill>
        <p:spPr bwMode="auto">
          <a:xfrm>
            <a:off x="7215206" y="0"/>
            <a:ext cx="1928794" cy="1000108"/>
          </a:xfrm>
          <a:prstGeom prst="rect">
            <a:avLst/>
          </a:prstGeom>
          <a:noFill/>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9" name="TextBox 8"/>
          <p:cNvSpPr txBox="1"/>
          <p:nvPr/>
        </p:nvSpPr>
        <p:spPr>
          <a:xfrm>
            <a:off x="6286512" y="6429396"/>
            <a:ext cx="2857488" cy="461665"/>
          </a:xfrm>
          <a:prstGeom prst="rect">
            <a:avLst/>
          </a:prstGeom>
          <a:noFill/>
        </p:spPr>
        <p:txBody>
          <a:bodyPr wrap="square" rtlCol="0">
            <a:spAutoFit/>
          </a:bodyPr>
          <a:lstStyle/>
          <a:p>
            <a:r>
              <a:rPr lang="en-US" sz="2400" dirty="0" smtClean="0"/>
              <a:t>www.orbitzfin.com</a:t>
            </a:r>
            <a:endParaRPr lang="en-IN" sz="2400" dirty="0"/>
          </a:p>
        </p:txBody>
      </p:sp>
      <p:sp>
        <p:nvSpPr>
          <p:cNvPr id="10" name="Rectangle 9"/>
          <p:cNvSpPr/>
          <p:nvPr/>
        </p:nvSpPr>
        <p:spPr>
          <a:xfrm>
            <a:off x="0" y="214290"/>
            <a:ext cx="6072198" cy="523220"/>
          </a:xfrm>
          <a:prstGeom prst="rect">
            <a:avLst/>
          </a:prstGeom>
        </p:spPr>
        <p:txBody>
          <a:bodyPr wrap="square">
            <a:spAutoFit/>
          </a:bodyPr>
          <a:lstStyle/>
          <a:p>
            <a:pPr lvl="0">
              <a:spcBef>
                <a:spcPct val="0"/>
              </a:spcBef>
              <a:defRPr/>
            </a:pPr>
            <a:r>
              <a:rPr lang="en-US" sz="2800" b="1" dirty="0" smtClean="0">
                <a:latin typeface="Times New Roman" pitchFamily="18" charset="0"/>
                <a:cs typeface="Times New Roman" pitchFamily="18" charset="0"/>
              </a:rPr>
              <a:t>INTRODUCTION  TO  ORBITZ</a:t>
            </a:r>
            <a:endParaRPr lang="en-US" sz="2800" b="1" dirty="0">
              <a:latin typeface="Times New Roman" pitchFamily="18" charset="0"/>
              <a:cs typeface="Times New Roman" pitchFamily="18" charset="0"/>
            </a:endParaRPr>
          </a:p>
        </p:txBody>
      </p:sp>
      <p:sp>
        <p:nvSpPr>
          <p:cNvPr id="11" name="Rectangle 10"/>
          <p:cNvSpPr/>
          <p:nvPr/>
        </p:nvSpPr>
        <p:spPr>
          <a:xfrm>
            <a:off x="500034" y="1071546"/>
            <a:ext cx="8143932" cy="5357850"/>
          </a:xfrm>
          <a:prstGeom prst="rect">
            <a:avLst/>
          </a:prstGeom>
        </p:spPr>
        <p:txBody>
          <a:bodyPr wrap="square">
            <a:spAutoFit/>
          </a:bodyPr>
          <a:lstStyle/>
          <a:p>
            <a:pPr algn="just"/>
            <a:r>
              <a:rPr lang="en-IN" sz="2000" dirty="0" smtClean="0">
                <a:solidFill>
                  <a:schemeClr val="bg1"/>
                </a:solidFill>
              </a:rPr>
              <a:t>ORBITZ is a diversified Integrated Business service provider offering a multitude of financial business services options. </a:t>
            </a:r>
          </a:p>
          <a:p>
            <a:pPr algn="just"/>
            <a:endParaRPr lang="en-IN" sz="2000" dirty="0" smtClean="0">
              <a:solidFill>
                <a:schemeClr val="bg1"/>
              </a:solidFill>
            </a:endParaRPr>
          </a:p>
          <a:p>
            <a:pPr algn="just"/>
            <a:r>
              <a:rPr lang="en-IN" sz="2000" dirty="0" smtClean="0">
                <a:solidFill>
                  <a:schemeClr val="bg1"/>
                </a:solidFill>
              </a:rPr>
              <a:t>The diverse bouquet of Financial services which </a:t>
            </a:r>
            <a:r>
              <a:rPr lang="en-IN" sz="2000" dirty="0" err="1" smtClean="0">
                <a:solidFill>
                  <a:schemeClr val="bg1"/>
                </a:solidFill>
              </a:rPr>
              <a:t>Orbitz</a:t>
            </a:r>
            <a:r>
              <a:rPr lang="en-IN" sz="2000" dirty="0" smtClean="0">
                <a:solidFill>
                  <a:schemeClr val="bg1"/>
                </a:solidFill>
              </a:rPr>
              <a:t> offers can be broadly allied across key verticals: </a:t>
            </a:r>
          </a:p>
          <a:p>
            <a:pPr algn="just">
              <a:buFont typeface="Wingdings" pitchFamily="2" charset="2"/>
              <a:buChar char="v"/>
            </a:pPr>
            <a:r>
              <a:rPr lang="en-IN" dirty="0" smtClean="0">
                <a:solidFill>
                  <a:schemeClr val="bg1"/>
                </a:solidFill>
              </a:rPr>
              <a:t>Retail, </a:t>
            </a:r>
          </a:p>
          <a:p>
            <a:pPr algn="just">
              <a:buFont typeface="Wingdings" pitchFamily="2" charset="2"/>
              <a:buChar char="v"/>
            </a:pPr>
            <a:r>
              <a:rPr lang="en-IN" dirty="0" smtClean="0">
                <a:solidFill>
                  <a:schemeClr val="bg1"/>
                </a:solidFill>
              </a:rPr>
              <a:t>Corporate, </a:t>
            </a:r>
          </a:p>
          <a:p>
            <a:pPr algn="just">
              <a:buFont typeface="Wingdings" pitchFamily="2" charset="2"/>
              <a:buChar char="v"/>
            </a:pPr>
            <a:r>
              <a:rPr lang="en-IN" dirty="0" smtClean="0">
                <a:solidFill>
                  <a:schemeClr val="bg1"/>
                </a:solidFill>
              </a:rPr>
              <a:t>Institutional and </a:t>
            </a:r>
          </a:p>
          <a:p>
            <a:pPr algn="just">
              <a:buFont typeface="Wingdings" pitchFamily="2" charset="2"/>
              <a:buChar char="v"/>
            </a:pPr>
            <a:r>
              <a:rPr lang="en-IN" dirty="0" smtClean="0">
                <a:solidFill>
                  <a:schemeClr val="bg1"/>
                </a:solidFill>
              </a:rPr>
              <a:t>Wealth spectrums. </a:t>
            </a:r>
          </a:p>
          <a:p>
            <a:pPr algn="just"/>
            <a:endParaRPr lang="en-IN" dirty="0" smtClean="0">
              <a:solidFill>
                <a:schemeClr val="bg1"/>
              </a:solidFill>
            </a:endParaRPr>
          </a:p>
          <a:p>
            <a:pPr algn="just"/>
            <a:r>
              <a:rPr lang="en-IN" dirty="0" smtClean="0">
                <a:solidFill>
                  <a:schemeClr val="bg1"/>
                </a:solidFill>
              </a:rPr>
              <a:t>The services extend from </a:t>
            </a:r>
          </a:p>
          <a:p>
            <a:pPr algn="just">
              <a:buFont typeface="Wingdings" pitchFamily="2" charset="2"/>
              <a:buChar char="Ø"/>
            </a:pPr>
            <a:r>
              <a:rPr lang="en-IN" dirty="0" smtClean="0">
                <a:solidFill>
                  <a:schemeClr val="bg1"/>
                </a:solidFill>
              </a:rPr>
              <a:t>Insurance, </a:t>
            </a:r>
          </a:p>
          <a:p>
            <a:pPr algn="just">
              <a:buFont typeface="Wingdings" pitchFamily="2" charset="2"/>
              <a:buChar char="Ø"/>
            </a:pPr>
            <a:r>
              <a:rPr lang="en-IN" dirty="0" smtClean="0">
                <a:solidFill>
                  <a:schemeClr val="bg1"/>
                </a:solidFill>
              </a:rPr>
              <a:t>Retail Banking, Finance, </a:t>
            </a:r>
          </a:p>
          <a:p>
            <a:pPr algn="just">
              <a:buFont typeface="Wingdings" pitchFamily="2" charset="2"/>
              <a:buChar char="Ø"/>
            </a:pPr>
            <a:r>
              <a:rPr lang="en-IN" dirty="0" smtClean="0">
                <a:solidFill>
                  <a:schemeClr val="bg1"/>
                </a:solidFill>
              </a:rPr>
              <a:t>Mutual Funds, </a:t>
            </a:r>
          </a:p>
          <a:p>
            <a:pPr algn="just">
              <a:buFont typeface="Wingdings" pitchFamily="2" charset="2"/>
              <a:buChar char="Ø"/>
            </a:pPr>
            <a:r>
              <a:rPr lang="en-IN" dirty="0" smtClean="0">
                <a:solidFill>
                  <a:schemeClr val="bg1"/>
                </a:solidFill>
              </a:rPr>
              <a:t>Realty, </a:t>
            </a:r>
          </a:p>
          <a:p>
            <a:pPr algn="just">
              <a:buFont typeface="Wingdings" pitchFamily="2" charset="2"/>
              <a:buChar char="Ø"/>
            </a:pPr>
            <a:r>
              <a:rPr lang="en-IN" dirty="0" smtClean="0">
                <a:solidFill>
                  <a:schemeClr val="bg1"/>
                </a:solidFill>
              </a:rPr>
              <a:t>Legal Advisory, </a:t>
            </a:r>
          </a:p>
          <a:p>
            <a:pPr algn="just">
              <a:buFont typeface="Wingdings" pitchFamily="2" charset="2"/>
              <a:buChar char="Ø"/>
            </a:pPr>
            <a:r>
              <a:rPr lang="en-IN" dirty="0" smtClean="0">
                <a:solidFill>
                  <a:schemeClr val="bg1"/>
                </a:solidFill>
              </a:rPr>
              <a:t>Tax Consulting and </a:t>
            </a:r>
          </a:p>
          <a:p>
            <a:pPr algn="just">
              <a:buFont typeface="Wingdings" pitchFamily="2" charset="2"/>
              <a:buChar char="Ø"/>
            </a:pPr>
            <a:r>
              <a:rPr lang="en-IN" dirty="0" smtClean="0">
                <a:solidFill>
                  <a:schemeClr val="bg1"/>
                </a:solidFill>
              </a:rPr>
              <a:t>Corporate Business Advisory etc. </a:t>
            </a:r>
            <a:endParaRPr lang="en-IN" sz="1000" dirty="0" smtClean="0">
              <a:solidFill>
                <a:schemeClr val="bg1"/>
              </a:solidFill>
            </a:endParaRPr>
          </a:p>
        </p:txBody>
      </p:sp>
      <p:sp>
        <p:nvSpPr>
          <p:cNvPr id="16" name="Freeform 15"/>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0" name="Picture 8" descr="https://orbitzfin.com/images/logo.jpg"/>
          <p:cNvPicPr>
            <a:picLocks noChangeAspect="1" noChangeArrowheads="1"/>
          </p:cNvPicPr>
          <p:nvPr/>
        </p:nvPicPr>
        <p:blipFill>
          <a:blip r:embed="rId6"/>
          <a:srcRect/>
          <a:stretch>
            <a:fillRect/>
          </a:stretch>
        </p:blipFill>
        <p:spPr bwMode="auto">
          <a:xfrm>
            <a:off x="571472" y="6500834"/>
            <a:ext cx="2214578" cy="35716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786322"/>
            <a:ext cx="9144000" cy="1015663"/>
          </a:xfrm>
          <a:prstGeom prst="rect">
            <a:avLst/>
          </a:prstGeom>
        </p:spPr>
        <p:txBody>
          <a:bodyPr wrap="square">
            <a:spAutoFit/>
          </a:bodyPr>
          <a:lstStyle/>
          <a:p>
            <a:pPr marL="514350" indent="-514350">
              <a:buAutoNum type="arabicPeriod"/>
            </a:pPr>
            <a:r>
              <a:rPr lang="en-US" sz="2000" b="1" dirty="0" smtClean="0"/>
              <a:t>Press Consent and Submit.</a:t>
            </a:r>
          </a:p>
          <a:p>
            <a:pPr marL="514350" indent="-514350">
              <a:buAutoNum type="arabicPeriod"/>
            </a:pPr>
            <a:r>
              <a:rPr lang="en-US" sz="2000" b="1" dirty="0" smtClean="0"/>
              <a:t>You will get the screen whether Cash withdrawal is Success OR Failed.</a:t>
            </a:r>
          </a:p>
          <a:p>
            <a:pPr marL="514350" indent="-514350">
              <a:buAutoNum type="arabicPeriod"/>
            </a:pPr>
            <a:r>
              <a:rPr lang="en-US" sz="2000" b="1" dirty="0" smtClean="0"/>
              <a:t>You can take a Print by pressing the Printer ICON.</a:t>
            </a:r>
          </a:p>
        </p:txBody>
      </p:sp>
      <p:sp>
        <p:nvSpPr>
          <p:cNvPr id="12" name="Rectangle 11"/>
          <p:cNvSpPr/>
          <p:nvPr/>
        </p:nvSpPr>
        <p:spPr>
          <a:xfrm>
            <a:off x="214282" y="214290"/>
            <a:ext cx="6421942" cy="769441"/>
          </a:xfrm>
          <a:prstGeom prst="rect">
            <a:avLst/>
          </a:prstGeom>
        </p:spPr>
        <p:txBody>
          <a:bodyPr wrap="square">
            <a:spAutoFit/>
          </a:bodyPr>
          <a:lstStyle/>
          <a:p>
            <a:pPr lvl="0" fontAlgn="base">
              <a:spcBef>
                <a:spcPct val="0"/>
              </a:spcBef>
              <a:spcAft>
                <a:spcPct val="0"/>
              </a:spcAft>
            </a:pPr>
            <a:r>
              <a:rPr lang="en-US" sz="2800" b="1" dirty="0">
                <a:latin typeface="Georgia" pitchFamily="18" charset="0"/>
                <a:ea typeface="Times New Roman" pitchFamily="18" charset="0"/>
                <a:cs typeface="Times New Roman" pitchFamily="18" charset="0"/>
              </a:rPr>
              <a:t> </a:t>
            </a:r>
            <a:r>
              <a:rPr lang="en-US" sz="2800" b="1" dirty="0" smtClean="0">
                <a:latin typeface="Georgia" pitchFamily="18" charset="0"/>
                <a:ea typeface="Times New Roman" pitchFamily="18" charset="0"/>
                <a:cs typeface="Times New Roman" pitchFamily="18" charset="0"/>
              </a:rPr>
              <a:t>    </a:t>
            </a:r>
            <a:r>
              <a:rPr kumimoji="0" lang="en-US" sz="2800" b="1" i="0" u="none" strike="noStrike" cap="none" normalizeH="0" baseline="0" dirty="0" smtClean="0">
                <a:ln>
                  <a:noFill/>
                </a:ln>
                <a:effectLst/>
                <a:latin typeface="Georgia" pitchFamily="18" charset="0"/>
                <a:ea typeface="Times New Roman" pitchFamily="18" charset="0"/>
                <a:cs typeface="Times New Roman" pitchFamily="18" charset="0"/>
              </a:rPr>
              <a:t>CASH WITHDRAWAL</a:t>
            </a:r>
          </a:p>
          <a:p>
            <a:pPr lvl="0" fontAlgn="base">
              <a:spcBef>
                <a:spcPct val="0"/>
              </a:spcBef>
              <a:spcAft>
                <a:spcPct val="0"/>
              </a:spcAft>
            </a:pP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3" name="Picture 3" descr="C:\Users\User\Desktop\PPT Screenshots\24be82d5-cd9b-4aea-a2e9-6565cd88b3ef.jpg"/>
          <p:cNvPicPr>
            <a:picLocks noChangeAspect="1" noChangeArrowheads="1"/>
          </p:cNvPicPr>
          <p:nvPr/>
        </p:nvPicPr>
        <p:blipFill>
          <a:blip r:embed="rId4"/>
          <a:srcRect/>
          <a:stretch>
            <a:fillRect/>
          </a:stretch>
        </p:blipFill>
        <p:spPr bwMode="auto">
          <a:xfrm>
            <a:off x="3571868" y="1285860"/>
            <a:ext cx="1857388" cy="3857652"/>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2" descr="C:\Users\User\Desktop\PPT Screenshots\5c19e0bf-fa4a-4d0d-8841-9591f86c4d99.jpg"/>
          <p:cNvPicPr>
            <a:picLocks noChangeAspect="1" noChangeArrowheads="1"/>
          </p:cNvPicPr>
          <p:nvPr/>
        </p:nvPicPr>
        <p:blipFill>
          <a:blip r:embed="rId5"/>
          <a:srcRect/>
          <a:stretch>
            <a:fillRect/>
          </a:stretch>
        </p:blipFill>
        <p:spPr bwMode="auto">
          <a:xfrm>
            <a:off x="571472" y="1285860"/>
            <a:ext cx="1857388" cy="3857652"/>
          </a:xfrm>
          <a:prstGeom prst="rect">
            <a:avLst/>
          </a:prstGeom>
          <a:ln w="88900" cap="sq" cmpd="thickThin">
            <a:solidFill>
              <a:srgbClr val="000000"/>
            </a:solidFill>
            <a:prstDash val="solid"/>
            <a:miter lim="800000"/>
          </a:ln>
          <a:effectLst>
            <a:innerShdw blurRad="76200">
              <a:srgbClr val="000000"/>
            </a:innerShdw>
          </a:effectLst>
        </p:spPr>
      </p:pic>
      <p:pic>
        <p:nvPicPr>
          <p:cNvPr id="69635" name="Picture 3" descr="C:\Users\User\Desktop\PPT Screenshots\2e816bc3-1017-4eee-860e-b788dda2194d (1).jpg"/>
          <p:cNvPicPr>
            <a:picLocks noChangeAspect="1" noChangeArrowheads="1"/>
          </p:cNvPicPr>
          <p:nvPr/>
        </p:nvPicPr>
        <p:blipFill>
          <a:blip r:embed="rId6"/>
          <a:srcRect/>
          <a:stretch>
            <a:fillRect/>
          </a:stretch>
        </p:blipFill>
        <p:spPr bwMode="auto">
          <a:xfrm>
            <a:off x="6357950" y="1285860"/>
            <a:ext cx="1928826" cy="3857652"/>
          </a:xfrm>
          <a:prstGeom prst="rect">
            <a:avLst/>
          </a:prstGeom>
          <a:ln w="88900" cap="sq" cmpd="thickThin">
            <a:solidFill>
              <a:srgbClr val="000000"/>
            </a:solidFill>
            <a:prstDash val="solid"/>
            <a:miter lim="800000"/>
          </a:ln>
          <a:effectLst>
            <a:innerShdw blurRad="76200">
              <a:srgbClr val="000000"/>
            </a:innerShdw>
          </a:effectLst>
        </p:spPr>
      </p:pic>
      <p:sp>
        <p:nvSpPr>
          <p:cNvPr id="14" name="Freeform 13"/>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2" descr="C:\Users\User\Desktop\LOGO ORBITZ.jp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8" name="Picture 8" descr="https://orbitzfin.com/images/logo.jpg"/>
          <p:cNvPicPr>
            <a:picLocks noChangeAspect="1" noChangeArrowheads="1"/>
          </p:cNvPicPr>
          <p:nvPr/>
        </p:nvPicPr>
        <p:blipFill>
          <a:blip r:embed="rId8"/>
          <a:srcRect/>
          <a:stretch>
            <a:fillRect/>
          </a:stretch>
        </p:blipFill>
        <p:spPr bwMode="auto">
          <a:xfrm>
            <a:off x="571472" y="6500834"/>
            <a:ext cx="2214578" cy="357166"/>
          </a:xfrm>
          <a:prstGeom prst="rect">
            <a:avLst/>
          </a:prstGeom>
          <a:noFill/>
        </p:spPr>
      </p:pic>
      <p:sp>
        <p:nvSpPr>
          <p:cNvPr id="19" name="TextBox 18"/>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
        <p:nvSpPr>
          <p:cNvPr id="17" name="TextBox 16"/>
          <p:cNvSpPr txBox="1"/>
          <p:nvPr/>
        </p:nvSpPr>
        <p:spPr>
          <a:xfrm>
            <a:off x="642910" y="5357826"/>
            <a:ext cx="6399444" cy="923330"/>
          </a:xfrm>
          <a:prstGeom prst="rect">
            <a:avLst/>
          </a:prstGeom>
          <a:noFill/>
        </p:spPr>
        <p:txBody>
          <a:bodyPr wrap="none" rtlCol="0">
            <a:spAutoFit/>
          </a:bodyPr>
          <a:lstStyle/>
          <a:p>
            <a:pPr marL="342900" indent="-342900">
              <a:buAutoNum type="arabicPeriod"/>
            </a:pPr>
            <a:r>
              <a:rPr lang="en-US" b="1" dirty="0" smtClean="0">
                <a:solidFill>
                  <a:schemeClr val="bg1"/>
                </a:solidFill>
              </a:rPr>
              <a:t>Select Bank.  Enter Amount and </a:t>
            </a:r>
            <a:r>
              <a:rPr lang="en-US" b="1" dirty="0" err="1" smtClean="0">
                <a:solidFill>
                  <a:schemeClr val="bg1"/>
                </a:solidFill>
              </a:rPr>
              <a:t>Aadhar</a:t>
            </a:r>
            <a:r>
              <a:rPr lang="en-US" b="1" dirty="0" smtClean="0">
                <a:solidFill>
                  <a:schemeClr val="bg1"/>
                </a:solidFill>
              </a:rPr>
              <a:t> Number of Customer.</a:t>
            </a:r>
          </a:p>
          <a:p>
            <a:pPr marL="342900" indent="-342900">
              <a:buAutoNum type="arabicPeriod"/>
            </a:pPr>
            <a:r>
              <a:rPr lang="en-US" b="1" dirty="0" smtClean="0">
                <a:solidFill>
                  <a:schemeClr val="bg1"/>
                </a:solidFill>
              </a:rPr>
              <a:t>You will get Consent Screen, and tick then Submit.</a:t>
            </a:r>
          </a:p>
          <a:p>
            <a:pPr marL="342900" indent="-342900">
              <a:buAutoNum type="arabicPeriod"/>
            </a:pPr>
            <a:r>
              <a:rPr lang="en-US" b="1" dirty="0" smtClean="0">
                <a:solidFill>
                  <a:schemeClr val="bg1"/>
                </a:solidFill>
              </a:rPr>
              <a:t>You will get message of successful withdrawal.</a:t>
            </a:r>
            <a:endParaRPr lang="en-IN" b="1"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solidFill>
                <a:schemeClr val="bg1"/>
              </a:solidFill>
            </a:endParaRPr>
          </a:p>
        </p:txBody>
      </p:sp>
      <p:sp>
        <p:nvSpPr>
          <p:cNvPr id="12" name="Rectangle 11"/>
          <p:cNvSpPr/>
          <p:nvPr/>
        </p:nvSpPr>
        <p:spPr>
          <a:xfrm>
            <a:off x="0" y="142852"/>
            <a:ext cx="6421942" cy="646331"/>
          </a:xfrm>
          <a:prstGeom prst="rect">
            <a:avLst/>
          </a:prstGeom>
        </p:spPr>
        <p:txBody>
          <a:bodyPr wrap="square">
            <a:spAutoFit/>
          </a:bodyPr>
          <a:lstStyle/>
          <a:p>
            <a:pPr lvl="0" fontAlgn="base">
              <a:spcBef>
                <a:spcPct val="0"/>
              </a:spcBef>
              <a:spcAft>
                <a:spcPct val="0"/>
              </a:spcAft>
            </a:pPr>
            <a:r>
              <a:rPr lang="en-US" sz="3600" b="1" dirty="0">
                <a:solidFill>
                  <a:schemeClr val="bg1"/>
                </a:solidFill>
                <a:latin typeface="Georgia" pitchFamily="18" charset="0"/>
                <a:ea typeface="Times New Roman" pitchFamily="18" charset="0"/>
                <a:cs typeface="Times New Roman" pitchFamily="18" charset="0"/>
              </a:rPr>
              <a:t> </a:t>
            </a:r>
            <a:r>
              <a:rPr lang="en-US" sz="3600" b="1" dirty="0" smtClean="0">
                <a:solidFill>
                  <a:schemeClr val="bg1"/>
                </a:solidFill>
                <a:latin typeface="Georgia" pitchFamily="18" charset="0"/>
                <a:ea typeface="Times New Roman" pitchFamily="18" charset="0"/>
                <a:cs typeface="Times New Roman" pitchFamily="18" charset="0"/>
              </a:rPr>
              <a:t>    </a:t>
            </a:r>
            <a:r>
              <a:rPr lang="en-US" sz="2800" b="1" dirty="0" smtClean="0">
                <a:latin typeface="Georgia" pitchFamily="18" charset="0"/>
                <a:ea typeface="Times New Roman" pitchFamily="18" charset="0"/>
                <a:cs typeface="Times New Roman" pitchFamily="18" charset="0"/>
              </a:rPr>
              <a:t>BALANCE ENQUIRY</a:t>
            </a:r>
            <a:endParaRPr kumimoji="0" lang="en-US" b="0" i="0" u="none" strike="noStrike" cap="none" normalizeH="0" baseline="0" dirty="0" smtClean="0">
              <a:ln>
                <a:noFill/>
              </a:ln>
              <a:effectLst/>
              <a:latin typeface="Arial" pitchFamily="34" charset="0"/>
              <a:cs typeface="Arial" pitchFamily="34" charset="0"/>
            </a:endParaRPr>
          </a:p>
        </p:txBody>
      </p:sp>
      <p:pic>
        <p:nvPicPr>
          <p:cNvPr id="14" name="Picture 2" descr="C:\Users\User\Desktop\PPT Screenshots\f9737292-0b7e-48e4-b380-9786d1639ad8.jpg"/>
          <p:cNvPicPr>
            <a:picLocks noChangeAspect="1" noChangeArrowheads="1"/>
          </p:cNvPicPr>
          <p:nvPr/>
        </p:nvPicPr>
        <p:blipFill>
          <a:blip r:embed="rId4"/>
          <a:srcRect/>
          <a:stretch>
            <a:fillRect/>
          </a:stretch>
        </p:blipFill>
        <p:spPr bwMode="auto">
          <a:xfrm>
            <a:off x="357158" y="1285860"/>
            <a:ext cx="1769062" cy="3929090"/>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4" descr="C:\Users\User\Desktop\PPT Screenshots\559fecb8-e7ef-4e59-86de-4ae565c80777.jpg"/>
          <p:cNvPicPr>
            <a:picLocks noChangeAspect="1" noChangeArrowheads="1"/>
          </p:cNvPicPr>
          <p:nvPr/>
        </p:nvPicPr>
        <p:blipFill>
          <a:blip r:embed="rId5"/>
          <a:srcRect/>
          <a:stretch>
            <a:fillRect/>
          </a:stretch>
        </p:blipFill>
        <p:spPr bwMode="auto">
          <a:xfrm>
            <a:off x="2571736" y="1285860"/>
            <a:ext cx="1857388" cy="3929090"/>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5" descr="C:\Users\User\Desktop\PPT Screenshots\613968e1-3267-4aa8-83e9-aca3ddb1b05d.jpg"/>
          <p:cNvPicPr>
            <a:picLocks noChangeAspect="1" noChangeArrowheads="1"/>
          </p:cNvPicPr>
          <p:nvPr/>
        </p:nvPicPr>
        <p:blipFill>
          <a:blip r:embed="rId6"/>
          <a:srcRect/>
          <a:stretch>
            <a:fillRect/>
          </a:stretch>
        </p:blipFill>
        <p:spPr bwMode="auto">
          <a:xfrm>
            <a:off x="4786314" y="1285860"/>
            <a:ext cx="1928826" cy="392909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3" descr="C:\Users\User\Desktop\PPT Screenshots\2e816bc3-1017-4eee-860e-b788dda2194d (1).jpg"/>
          <p:cNvPicPr>
            <a:picLocks noChangeAspect="1" noChangeArrowheads="1"/>
          </p:cNvPicPr>
          <p:nvPr/>
        </p:nvPicPr>
        <p:blipFill>
          <a:blip r:embed="rId7"/>
          <a:srcRect/>
          <a:stretch>
            <a:fillRect/>
          </a:stretch>
        </p:blipFill>
        <p:spPr bwMode="auto">
          <a:xfrm>
            <a:off x="7143768" y="1285860"/>
            <a:ext cx="1769062" cy="4000528"/>
          </a:xfrm>
          <a:prstGeom prst="rect">
            <a:avLst/>
          </a:prstGeom>
          <a:ln w="88900" cap="sq" cmpd="thickThin">
            <a:solidFill>
              <a:srgbClr val="000000"/>
            </a:solidFill>
            <a:prstDash val="solid"/>
            <a:miter lim="800000"/>
          </a:ln>
          <a:effectLst>
            <a:innerShdw blurRad="76200">
              <a:srgbClr val="000000"/>
            </a:innerShdw>
          </a:effectLst>
        </p:spPr>
      </p:pic>
      <p:sp>
        <p:nvSpPr>
          <p:cNvPr id="20" name="TextBox 19"/>
          <p:cNvSpPr txBox="1"/>
          <p:nvPr/>
        </p:nvSpPr>
        <p:spPr>
          <a:xfrm>
            <a:off x="0" y="5072074"/>
            <a:ext cx="9144000" cy="1477328"/>
          </a:xfrm>
          <a:prstGeom prst="rect">
            <a:avLst/>
          </a:prstGeom>
          <a:noFill/>
        </p:spPr>
        <p:txBody>
          <a:bodyPr wrap="square" rtlCol="0">
            <a:spAutoFit/>
          </a:bodyPr>
          <a:lstStyle/>
          <a:p>
            <a:pPr marL="800100" lvl="1" indent="-342900">
              <a:buAutoNum type="arabicPeriod"/>
            </a:pPr>
            <a:endParaRPr lang="en-US" b="1" dirty="0" smtClean="0">
              <a:solidFill>
                <a:schemeClr val="bg1"/>
              </a:solidFill>
            </a:endParaRPr>
          </a:p>
          <a:p>
            <a:pPr marL="800100" lvl="1" indent="-342900">
              <a:buAutoNum type="arabicPeriod"/>
            </a:pPr>
            <a:r>
              <a:rPr lang="en-US" b="1" dirty="0" smtClean="0">
                <a:solidFill>
                  <a:schemeClr val="bg1"/>
                </a:solidFill>
              </a:rPr>
              <a:t>For Balance Enquiry, ….Press Balance Enquiry Icon.</a:t>
            </a:r>
          </a:p>
          <a:p>
            <a:pPr marL="800100" lvl="1" indent="-342900">
              <a:buAutoNum type="arabicPeriod"/>
            </a:pPr>
            <a:r>
              <a:rPr lang="en-US" b="1" dirty="0" smtClean="0">
                <a:solidFill>
                  <a:schemeClr val="bg1"/>
                </a:solidFill>
              </a:rPr>
              <a:t>Enter Customer Mobile Number, Enter </a:t>
            </a:r>
            <a:r>
              <a:rPr lang="en-US" b="1" dirty="0" err="1" smtClean="0">
                <a:solidFill>
                  <a:schemeClr val="bg1"/>
                </a:solidFill>
              </a:rPr>
              <a:t>Aadhar</a:t>
            </a:r>
            <a:r>
              <a:rPr lang="en-US" b="1" dirty="0" smtClean="0">
                <a:solidFill>
                  <a:schemeClr val="bg1"/>
                </a:solidFill>
              </a:rPr>
              <a:t> Number.</a:t>
            </a:r>
          </a:p>
          <a:p>
            <a:pPr marL="800100" lvl="1" indent="-342900">
              <a:buAutoNum type="arabicPeriod"/>
            </a:pPr>
            <a:r>
              <a:rPr lang="en-US" b="1" dirty="0" smtClean="0">
                <a:solidFill>
                  <a:schemeClr val="bg1"/>
                </a:solidFill>
              </a:rPr>
              <a:t>You will get the Balance Enquiry.</a:t>
            </a:r>
          </a:p>
          <a:p>
            <a:endParaRPr lang="en-IN" dirty="0">
              <a:solidFill>
                <a:schemeClr val="bg1"/>
              </a:solidFill>
            </a:endParaRPr>
          </a:p>
        </p:txBody>
      </p:sp>
      <p:sp>
        <p:nvSpPr>
          <p:cNvPr id="15" name="Freeform 14"/>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21" name="Picture 2" descr="C:\Users\User\Desktop\LOGO ORBITZ.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22" name="Picture 8" descr="https://orbitzfin.com/images/logo.jpg"/>
          <p:cNvPicPr>
            <a:picLocks noChangeAspect="1" noChangeArrowheads="1"/>
          </p:cNvPicPr>
          <p:nvPr/>
        </p:nvPicPr>
        <p:blipFill>
          <a:blip r:embed="rId9"/>
          <a:srcRect/>
          <a:stretch>
            <a:fillRect/>
          </a:stretch>
        </p:blipFill>
        <p:spPr bwMode="auto">
          <a:xfrm>
            <a:off x="571472" y="6500834"/>
            <a:ext cx="2214578" cy="357166"/>
          </a:xfrm>
          <a:prstGeom prst="rect">
            <a:avLst/>
          </a:prstGeom>
          <a:noFill/>
        </p:spPr>
      </p:pic>
      <p:sp>
        <p:nvSpPr>
          <p:cNvPr id="17" name="TextBox 16"/>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5143512"/>
            <a:ext cx="9144000" cy="1200329"/>
          </a:xfrm>
          <a:prstGeom prst="rect">
            <a:avLst/>
          </a:prstGeom>
        </p:spPr>
        <p:txBody>
          <a:bodyPr wrap="square">
            <a:spAutoFit/>
          </a:bodyPr>
          <a:lstStyle/>
          <a:p>
            <a:pPr marL="800100" lvl="1" indent="-342900">
              <a:buAutoNum type="arabicPeriod"/>
            </a:pPr>
            <a:r>
              <a:rPr lang="en-US" b="1" dirty="0" smtClean="0">
                <a:solidFill>
                  <a:schemeClr val="bg1"/>
                </a:solidFill>
              </a:rPr>
              <a:t>For MINI STATEMENT, ….Press Mini Statement Icon.</a:t>
            </a:r>
          </a:p>
          <a:p>
            <a:pPr marL="800100" lvl="1" indent="-342900">
              <a:buAutoNum type="arabicPeriod"/>
            </a:pPr>
            <a:r>
              <a:rPr lang="en-US" b="1" dirty="0" smtClean="0">
                <a:solidFill>
                  <a:schemeClr val="bg1"/>
                </a:solidFill>
              </a:rPr>
              <a:t>Enter Customer Mobile Number, Enter </a:t>
            </a:r>
            <a:r>
              <a:rPr lang="en-US" b="1" dirty="0" err="1" smtClean="0">
                <a:solidFill>
                  <a:schemeClr val="bg1"/>
                </a:solidFill>
              </a:rPr>
              <a:t>Aadhar</a:t>
            </a:r>
            <a:r>
              <a:rPr lang="en-US" b="1" dirty="0" smtClean="0">
                <a:solidFill>
                  <a:schemeClr val="bg1"/>
                </a:solidFill>
              </a:rPr>
              <a:t> Number.</a:t>
            </a:r>
          </a:p>
          <a:p>
            <a:pPr marL="800100" lvl="1" indent="-342900">
              <a:buAutoNum type="arabicPeriod"/>
            </a:pPr>
            <a:r>
              <a:rPr lang="en-US" b="1" dirty="0" smtClean="0">
                <a:solidFill>
                  <a:schemeClr val="bg1"/>
                </a:solidFill>
              </a:rPr>
              <a:t>You will get the Mini Statement.</a:t>
            </a:r>
          </a:p>
          <a:p>
            <a:pPr marL="342900" indent="-342900">
              <a:buAutoNum type="arabicPeriod"/>
            </a:pPr>
            <a:endParaRPr lang="en-US" b="1" dirty="0" smtClean="0">
              <a:solidFill>
                <a:schemeClr val="bg1"/>
              </a:solidFill>
            </a:endParaRPr>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solidFill>
                <a:schemeClr val="bg1"/>
              </a:solidFill>
            </a:endParaRPr>
          </a:p>
        </p:txBody>
      </p:sp>
      <p:sp>
        <p:nvSpPr>
          <p:cNvPr id="12" name="Rectangle 11"/>
          <p:cNvSpPr/>
          <p:nvPr/>
        </p:nvSpPr>
        <p:spPr>
          <a:xfrm>
            <a:off x="0" y="1"/>
            <a:ext cx="5857884" cy="1138773"/>
          </a:xfrm>
          <a:prstGeom prst="rect">
            <a:avLst/>
          </a:prstGeom>
        </p:spPr>
        <p:txBody>
          <a:bodyPr wrap="square">
            <a:spAutoFit/>
          </a:bodyPr>
          <a:lstStyle/>
          <a:p>
            <a:pPr lvl="0" algn="ctr" fontAlgn="base">
              <a:spcBef>
                <a:spcPct val="0"/>
              </a:spcBef>
              <a:spcAft>
                <a:spcPct val="0"/>
              </a:spcAft>
            </a:pPr>
            <a:endParaRPr kumimoji="0" lang="en-US" sz="24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endParaRPr>
          </a:p>
          <a:p>
            <a:pPr lvl="0" algn="ctr" fontAlgn="base">
              <a:spcBef>
                <a:spcPct val="0"/>
              </a:spcBef>
              <a:spcAft>
                <a:spcPct val="0"/>
              </a:spcAft>
            </a:pPr>
            <a:r>
              <a:rPr kumimoji="0" lang="en-US" sz="2800" b="1" i="0" u="none" strike="noStrike" cap="none" normalizeH="0" baseline="0" dirty="0" smtClean="0">
                <a:ln>
                  <a:noFill/>
                </a:ln>
                <a:effectLst/>
                <a:latin typeface="Georgia" pitchFamily="18" charset="0"/>
                <a:ea typeface="Times New Roman" pitchFamily="18" charset="0"/>
                <a:cs typeface="Times New Roman" pitchFamily="18" charset="0"/>
              </a:rPr>
              <a:t>MINI STATEMENT</a:t>
            </a:r>
          </a:p>
          <a:p>
            <a:pPr lvl="0" fontAlgn="base">
              <a:spcBef>
                <a:spcPct val="0"/>
              </a:spcBef>
              <a:spcAft>
                <a:spcPct val="0"/>
              </a:spcAft>
            </a:pP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2706" name="Picture 2" descr="C:\Users\User\Desktop\PPT Screenshots\2601eea3-3bee-41c8-8e8d-b07d70d59a2e.jpg"/>
          <p:cNvPicPr>
            <a:picLocks noChangeAspect="1" noChangeArrowheads="1"/>
          </p:cNvPicPr>
          <p:nvPr/>
        </p:nvPicPr>
        <p:blipFill>
          <a:blip r:embed="rId4"/>
          <a:srcRect/>
          <a:stretch>
            <a:fillRect/>
          </a:stretch>
        </p:blipFill>
        <p:spPr bwMode="auto">
          <a:xfrm>
            <a:off x="285720" y="1357298"/>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4" descr="C:\Users\User\Desktop\PPT Screenshots\559fecb8-e7ef-4e59-86de-4ae565c80777.jpg"/>
          <p:cNvPicPr>
            <a:picLocks noChangeAspect="1" noChangeArrowheads="1"/>
          </p:cNvPicPr>
          <p:nvPr/>
        </p:nvPicPr>
        <p:blipFill>
          <a:blip r:embed="rId5"/>
          <a:srcRect/>
          <a:stretch>
            <a:fillRect/>
          </a:stretch>
        </p:blipFill>
        <p:spPr bwMode="auto">
          <a:xfrm>
            <a:off x="2428860" y="1357298"/>
            <a:ext cx="1857388" cy="3600000"/>
          </a:xfrm>
          <a:prstGeom prst="rect">
            <a:avLst/>
          </a:prstGeom>
          <a:ln w="88900" cap="sq" cmpd="thickThin">
            <a:solidFill>
              <a:srgbClr val="000000"/>
            </a:solidFill>
            <a:prstDash val="solid"/>
            <a:miter lim="800000"/>
          </a:ln>
          <a:effectLst>
            <a:innerShdw blurRad="76200">
              <a:srgbClr val="000000"/>
            </a:innerShdw>
          </a:effectLst>
        </p:spPr>
      </p:pic>
      <p:pic>
        <p:nvPicPr>
          <p:cNvPr id="72707" name="Picture 3" descr="C:\Users\User\Desktop\PPT Screenshots\2e5fb80a-059a-4287-9e80-6e88e139abc1.jpg"/>
          <p:cNvPicPr>
            <a:picLocks noChangeAspect="1" noChangeArrowheads="1"/>
          </p:cNvPicPr>
          <p:nvPr/>
        </p:nvPicPr>
        <p:blipFill>
          <a:blip r:embed="rId6"/>
          <a:srcRect/>
          <a:stretch>
            <a:fillRect/>
          </a:stretch>
        </p:blipFill>
        <p:spPr bwMode="auto">
          <a:xfrm>
            <a:off x="7000892" y="1357298"/>
            <a:ext cx="1857388" cy="3643338"/>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4" descr="C:\Users\User\Desktop\PPT Screenshots\d705f04b-3bad-43c1-9e2d-fa98c0f5446a.jpg"/>
          <p:cNvPicPr>
            <a:picLocks noChangeAspect="1" noChangeArrowheads="1"/>
          </p:cNvPicPr>
          <p:nvPr/>
        </p:nvPicPr>
        <p:blipFill>
          <a:blip r:embed="rId7"/>
          <a:srcRect/>
          <a:stretch>
            <a:fillRect/>
          </a:stretch>
        </p:blipFill>
        <p:spPr bwMode="auto">
          <a:xfrm>
            <a:off x="4714876" y="1357298"/>
            <a:ext cx="1857388" cy="3643338"/>
          </a:xfrm>
          <a:prstGeom prst="rect">
            <a:avLst/>
          </a:prstGeom>
          <a:ln w="88900" cap="sq" cmpd="thickThin">
            <a:solidFill>
              <a:srgbClr val="000000"/>
            </a:solidFill>
            <a:prstDash val="solid"/>
            <a:miter lim="800000"/>
          </a:ln>
          <a:effectLst>
            <a:innerShdw blurRad="76200">
              <a:srgbClr val="000000"/>
            </a:innerShdw>
          </a:effectLst>
        </p:spPr>
      </p:pic>
      <p:sp>
        <p:nvSpPr>
          <p:cNvPr id="16" name="Freeform 15"/>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18" name="Picture 2" descr="C:\Users\User\Desktop\LOGO ORBITZ.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9" name="Picture 8" descr="https://orbitzfin.com/images/logo.jpg"/>
          <p:cNvPicPr>
            <a:picLocks noChangeAspect="1" noChangeArrowheads="1"/>
          </p:cNvPicPr>
          <p:nvPr/>
        </p:nvPicPr>
        <p:blipFill>
          <a:blip r:embed="rId9"/>
          <a:srcRect/>
          <a:stretch>
            <a:fillRect/>
          </a:stretch>
        </p:blipFill>
        <p:spPr bwMode="auto">
          <a:xfrm>
            <a:off x="571472" y="6500834"/>
            <a:ext cx="2214578" cy="357166"/>
          </a:xfrm>
          <a:prstGeom prst="rect">
            <a:avLst/>
          </a:prstGeom>
          <a:noFill/>
        </p:spPr>
      </p:pic>
      <p:sp>
        <p:nvSpPr>
          <p:cNvPr id="17" name="TextBox 16"/>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1" name="Freeform 397"/>
          <p:cNvSpPr>
            <a:spLocks noChangeAspect="1"/>
          </p:cNvSpPr>
          <p:nvPr/>
        </p:nvSpPr>
        <p:spPr bwMode="auto">
          <a:xfrm>
            <a:off x="5410200" y="1751013"/>
            <a:ext cx="471488" cy="29368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w="9525">
            <a:noFill/>
            <a:round/>
            <a:headEnd/>
            <a:tailEnd/>
          </a:ln>
        </p:spPr>
        <p:txBody>
          <a:bodyPr wrap="none" anchor="ctr"/>
          <a:lstStyle/>
          <a:p>
            <a:endParaRPr lang="en-IN"/>
          </a:p>
        </p:txBody>
      </p:sp>
      <p:sp>
        <p:nvSpPr>
          <p:cNvPr id="12" name="Rectangle 11"/>
          <p:cNvSpPr/>
          <p:nvPr/>
        </p:nvSpPr>
        <p:spPr>
          <a:xfrm>
            <a:off x="0" y="0"/>
            <a:ext cx="5715008" cy="830997"/>
          </a:xfrm>
          <a:prstGeom prst="rect">
            <a:avLst/>
          </a:prstGeom>
        </p:spPr>
        <p:txBody>
          <a:bodyPr wrap="square">
            <a:spAutoFit/>
          </a:bodyPr>
          <a:lstStyle/>
          <a:p>
            <a:pPr lvl="0" algn="ctr" fontAlgn="base">
              <a:spcBef>
                <a:spcPct val="0"/>
              </a:spcBef>
              <a:spcAft>
                <a:spcPct val="0"/>
              </a:spcAft>
            </a:pPr>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r>
              <a:rPr kumimoji="0" lang="en-US" sz="2400" b="1" i="0" u="none" strike="noStrike" cap="none" normalizeH="0" baseline="0" dirty="0" smtClean="0">
                <a:ln>
                  <a:noFill/>
                </a:ln>
                <a:effectLst/>
                <a:latin typeface="Georgia" pitchFamily="18" charset="0"/>
                <a:ea typeface="Times New Roman" pitchFamily="18" charset="0"/>
                <a:cs typeface="Times New Roman" pitchFamily="18" charset="0"/>
              </a:rPr>
              <a:t>DIRECT MONEY TRANSFER (DMT)</a:t>
            </a:r>
            <a:endParaRPr kumimoji="0" lang="en-US" sz="1600" b="0" i="0" u="none" strike="noStrike" cap="none" normalizeH="0" baseline="0" dirty="0" smtClean="0">
              <a:ln>
                <a:noFill/>
              </a:ln>
              <a:effectLst/>
              <a:latin typeface="Arial" pitchFamily="34" charset="0"/>
              <a:cs typeface="Arial" pitchFamily="34" charset="0"/>
            </a:endParaRPr>
          </a:p>
        </p:txBody>
      </p:sp>
      <p:pic>
        <p:nvPicPr>
          <p:cNvPr id="4" name="Picture 2" descr="C:\Users\User\Desktop\PPT Screenshots\c88a61c3-0bce-460f-bf61-23bf6d273519.jpg"/>
          <p:cNvPicPr>
            <a:picLocks noChangeAspect="1" noChangeArrowheads="1"/>
          </p:cNvPicPr>
          <p:nvPr/>
        </p:nvPicPr>
        <p:blipFill>
          <a:blip r:embed="rId4"/>
          <a:srcRect/>
          <a:stretch>
            <a:fillRect/>
          </a:stretch>
        </p:blipFill>
        <p:spPr bwMode="auto">
          <a:xfrm>
            <a:off x="357158" y="1257760"/>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descr="C:\Users\User\Desktop\PPT Screenshots\9ecd1de5-33d2-4b3a-a4c2-43427b269c43.jpg"/>
          <p:cNvPicPr>
            <a:picLocks noChangeAspect="1" noChangeArrowheads="1"/>
          </p:cNvPicPr>
          <p:nvPr/>
        </p:nvPicPr>
        <p:blipFill>
          <a:blip r:embed="rId5"/>
          <a:srcRect/>
          <a:stretch>
            <a:fillRect/>
          </a:stretch>
        </p:blipFill>
        <p:spPr bwMode="auto">
          <a:xfrm>
            <a:off x="2517186" y="1257760"/>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C:\Users\User\Desktop\PPT Screenshots\718b1f16-dff3-41dd-8e11-ed19ca7f384e.jpg"/>
          <p:cNvPicPr>
            <a:picLocks noChangeAspect="1" noChangeArrowheads="1"/>
          </p:cNvPicPr>
          <p:nvPr/>
        </p:nvPicPr>
        <p:blipFill>
          <a:blip r:embed="rId6"/>
          <a:srcRect/>
          <a:stretch>
            <a:fillRect/>
          </a:stretch>
        </p:blipFill>
        <p:spPr bwMode="auto">
          <a:xfrm>
            <a:off x="6946342" y="1285860"/>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029" name="Picture 5" descr="C:\Users\User\Desktop\PPT Screenshots\a88eaffb-7551-4883-b5bd-853ac5d55f0c.jpg"/>
          <p:cNvPicPr>
            <a:picLocks noChangeAspect="1" noChangeArrowheads="1"/>
          </p:cNvPicPr>
          <p:nvPr/>
        </p:nvPicPr>
        <p:blipFill>
          <a:blip r:embed="rId7"/>
          <a:srcRect/>
          <a:stretch>
            <a:fillRect/>
          </a:stretch>
        </p:blipFill>
        <p:spPr bwMode="auto">
          <a:xfrm>
            <a:off x="4731764" y="1257760"/>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285720" y="5143512"/>
            <a:ext cx="8858280" cy="923330"/>
          </a:xfrm>
          <a:prstGeom prst="rect">
            <a:avLst/>
          </a:prstGeom>
          <a:noFill/>
        </p:spPr>
        <p:txBody>
          <a:bodyPr wrap="square" rtlCol="0">
            <a:spAutoFit/>
          </a:bodyPr>
          <a:lstStyle/>
          <a:p>
            <a:pPr marL="800100" lvl="1" indent="-342900">
              <a:buAutoNum type="arabicPeriod"/>
            </a:pPr>
            <a:r>
              <a:rPr lang="en-US" b="1" dirty="0" smtClean="0">
                <a:solidFill>
                  <a:schemeClr val="bg1"/>
                </a:solidFill>
              </a:rPr>
              <a:t>Open Dash Board </a:t>
            </a:r>
            <a:r>
              <a:rPr lang="en-US" b="1" dirty="0" err="1" smtClean="0">
                <a:solidFill>
                  <a:schemeClr val="bg1"/>
                </a:solidFill>
              </a:rPr>
              <a:t>Screen.c</a:t>
            </a:r>
            <a:endParaRPr lang="en-US" b="1" dirty="0" smtClean="0">
              <a:solidFill>
                <a:schemeClr val="bg1"/>
              </a:solidFill>
            </a:endParaRPr>
          </a:p>
          <a:p>
            <a:pPr marL="800100" lvl="1" indent="-342900">
              <a:buAutoNum type="arabicPeriod"/>
            </a:pPr>
            <a:r>
              <a:rPr lang="en-US" b="1" dirty="0" smtClean="0">
                <a:solidFill>
                  <a:schemeClr val="bg1"/>
                </a:solidFill>
              </a:rPr>
              <a:t>Go to DMT……Enter Mobile Correct Bank Account Number &amp; IFSC Code.</a:t>
            </a:r>
          </a:p>
          <a:p>
            <a:pPr marL="800100" lvl="1" indent="-342900">
              <a:buAutoNum type="arabicPeriod"/>
            </a:pPr>
            <a:r>
              <a:rPr lang="en-US" b="1" dirty="0" smtClean="0">
                <a:solidFill>
                  <a:schemeClr val="bg1"/>
                </a:solidFill>
              </a:rPr>
              <a:t>Details as per </a:t>
            </a:r>
            <a:r>
              <a:rPr lang="en-US" b="1" dirty="0" err="1" smtClean="0">
                <a:solidFill>
                  <a:schemeClr val="bg1"/>
                </a:solidFill>
              </a:rPr>
              <a:t>Pic</a:t>
            </a:r>
            <a:r>
              <a:rPr lang="en-US" b="1" dirty="0" smtClean="0">
                <a:solidFill>
                  <a:schemeClr val="bg1"/>
                </a:solidFill>
              </a:rPr>
              <a:t> show…..Details of the Beneficiary</a:t>
            </a:r>
            <a:r>
              <a:rPr lang="en-US" sz="1600" b="1" dirty="0" smtClean="0">
                <a:solidFill>
                  <a:schemeClr val="bg1"/>
                </a:solidFill>
              </a:rPr>
              <a:t>.</a:t>
            </a:r>
            <a:endParaRPr lang="en-IN" sz="1600" b="1" dirty="0">
              <a:solidFill>
                <a:schemeClr val="bg1"/>
              </a:solidFill>
            </a:endParaRPr>
          </a:p>
        </p:txBody>
      </p:sp>
      <p:sp>
        <p:nvSpPr>
          <p:cNvPr id="16" name="Freeform 15"/>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descr="C:\Users\User\Desktop\LOGO ORBITZ.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9" name="Picture 8" descr="https://orbitzfin.com/images/logo.jpg"/>
          <p:cNvPicPr>
            <a:picLocks noChangeAspect="1" noChangeArrowheads="1"/>
          </p:cNvPicPr>
          <p:nvPr/>
        </p:nvPicPr>
        <p:blipFill>
          <a:blip r:embed="rId9"/>
          <a:srcRect/>
          <a:stretch>
            <a:fillRect/>
          </a:stretch>
        </p:blipFill>
        <p:spPr bwMode="auto">
          <a:xfrm>
            <a:off x="571472" y="6500834"/>
            <a:ext cx="2214578" cy="357166"/>
          </a:xfrm>
          <a:prstGeom prst="rect">
            <a:avLst/>
          </a:prstGeom>
          <a:noFill/>
        </p:spPr>
      </p:pic>
      <p:sp>
        <p:nvSpPr>
          <p:cNvPr id="20" name="TextBox 19"/>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0" y="0"/>
            <a:ext cx="6357950" cy="830997"/>
          </a:xfrm>
          <a:prstGeom prst="rect">
            <a:avLst/>
          </a:prstGeom>
        </p:spPr>
        <p:txBody>
          <a:bodyPr wrap="square">
            <a:spAutoFit/>
          </a:bodyPr>
          <a:lstStyle/>
          <a:p>
            <a:pPr lvl="0" fontAlgn="base">
              <a:spcBef>
                <a:spcPct val="0"/>
              </a:spcBef>
              <a:spcAft>
                <a:spcPct val="0"/>
              </a:spcAft>
            </a:pPr>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p>
          <a:p>
            <a:pPr lvl="0" fontAlgn="base">
              <a:spcBef>
                <a:spcPct val="0"/>
              </a:spcBef>
              <a:spcAft>
                <a:spcPct val="0"/>
              </a:spcAft>
            </a:pPr>
            <a:r>
              <a:rPr lang="en-US" sz="2400" b="1" dirty="0" smtClean="0">
                <a:latin typeface="Georgia" pitchFamily="18" charset="0"/>
                <a:ea typeface="Times New Roman" pitchFamily="18" charset="0"/>
                <a:cs typeface="Times New Roman" pitchFamily="18" charset="0"/>
              </a:rPr>
              <a:t>Direct Money Transfer (DMT)</a:t>
            </a:r>
            <a:endParaRPr lang="en-US" sz="1600" dirty="0" smtClean="0">
              <a:latin typeface="Arial" pitchFamily="34" charset="0"/>
              <a:cs typeface="Arial" pitchFamily="34" charset="0"/>
            </a:endParaRPr>
          </a:p>
        </p:txBody>
      </p:sp>
      <p:pic>
        <p:nvPicPr>
          <p:cNvPr id="2050" name="Picture 2" descr="C:\Users\User\Desktop\PPT Screenshots\22d876fc-73f8-496d-ba99-efda50736efa.jpg"/>
          <p:cNvPicPr>
            <a:picLocks noChangeAspect="1" noChangeArrowheads="1"/>
          </p:cNvPicPr>
          <p:nvPr/>
        </p:nvPicPr>
        <p:blipFill>
          <a:blip r:embed="rId4"/>
          <a:srcRect/>
          <a:stretch>
            <a:fillRect/>
          </a:stretch>
        </p:blipFill>
        <p:spPr bwMode="auto">
          <a:xfrm>
            <a:off x="357158" y="1257760"/>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6"/>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6385" name="Picture 1" descr="C:\Users\User\Desktop\PPT Screenshots\e97839e7-f78c-4f5c-8655-c1844d5c1299.jpg"/>
          <p:cNvPicPr>
            <a:picLocks noChangeAspect="1" noChangeArrowheads="1"/>
          </p:cNvPicPr>
          <p:nvPr/>
        </p:nvPicPr>
        <p:blipFill>
          <a:blip r:embed="rId7"/>
          <a:srcRect/>
          <a:stretch>
            <a:fillRect/>
          </a:stretch>
        </p:blipFill>
        <p:spPr bwMode="auto">
          <a:xfrm>
            <a:off x="4786314" y="1285860"/>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6386" name="Picture 2" descr="C:\Users\User\Desktop\PPT Screenshots\db8b6b32-2bce-44cd-a5b7-9db269b6fab8.jpg"/>
          <p:cNvPicPr>
            <a:picLocks noChangeAspect="1" noChangeArrowheads="1"/>
          </p:cNvPicPr>
          <p:nvPr/>
        </p:nvPicPr>
        <p:blipFill>
          <a:blip r:embed="rId8"/>
          <a:srcRect/>
          <a:stretch>
            <a:fillRect/>
          </a:stretch>
        </p:blipFill>
        <p:spPr bwMode="auto">
          <a:xfrm>
            <a:off x="2571736" y="1257760"/>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8" name="TextBox 17"/>
          <p:cNvSpPr txBox="1"/>
          <p:nvPr/>
        </p:nvSpPr>
        <p:spPr>
          <a:xfrm>
            <a:off x="928662" y="5072074"/>
            <a:ext cx="6048322" cy="1477328"/>
          </a:xfrm>
          <a:prstGeom prst="rect">
            <a:avLst/>
          </a:prstGeom>
          <a:noFill/>
        </p:spPr>
        <p:txBody>
          <a:bodyPr wrap="square" rtlCol="0">
            <a:spAutoFit/>
          </a:bodyPr>
          <a:lstStyle/>
          <a:p>
            <a:pPr marL="342900" indent="-342900">
              <a:buAutoNum type="arabicPeriod"/>
            </a:pPr>
            <a:r>
              <a:rPr lang="en-US" b="1" dirty="0" smtClean="0">
                <a:solidFill>
                  <a:schemeClr val="bg1"/>
                </a:solidFill>
              </a:rPr>
              <a:t>Once the details of Beneficiary is entered it will be stored.</a:t>
            </a:r>
          </a:p>
          <a:p>
            <a:pPr marL="342900" indent="-342900">
              <a:buAutoNum type="arabicPeriod"/>
            </a:pPr>
            <a:r>
              <a:rPr lang="en-US" b="1" dirty="0" smtClean="0">
                <a:solidFill>
                  <a:schemeClr val="bg1"/>
                </a:solidFill>
              </a:rPr>
              <a:t>Select amount and press sent now.</a:t>
            </a:r>
          </a:p>
          <a:p>
            <a:pPr marL="342900" indent="-342900">
              <a:buAutoNum type="arabicPeriod"/>
            </a:pPr>
            <a:r>
              <a:rPr lang="en-US" b="1" dirty="0" smtClean="0">
                <a:solidFill>
                  <a:schemeClr val="bg1"/>
                </a:solidFill>
              </a:rPr>
              <a:t>Confirm transfer.</a:t>
            </a:r>
          </a:p>
          <a:p>
            <a:pPr marL="342900" indent="-342900">
              <a:buAutoNum type="arabicPeriod"/>
            </a:pPr>
            <a:r>
              <a:rPr lang="en-US" b="1" dirty="0" smtClean="0">
                <a:solidFill>
                  <a:schemeClr val="bg1"/>
                </a:solidFill>
              </a:rPr>
              <a:t>DMT will be successful.</a:t>
            </a:r>
          </a:p>
          <a:p>
            <a:pPr marL="342900" indent="-342900">
              <a:buAutoNum type="arabicPeriod"/>
            </a:pPr>
            <a:endParaRPr lang="en-IN" b="1" dirty="0">
              <a:solidFill>
                <a:schemeClr val="bg1"/>
              </a:solidFill>
            </a:endParaRPr>
          </a:p>
        </p:txBody>
      </p:sp>
      <p:pic>
        <p:nvPicPr>
          <p:cNvPr id="16387" name="Picture 3" descr="C:\Users\User\Desktop\PPT Screenshots\2e5a4aed-896c-4f02-b300-29f7ee11f6a6.jpg"/>
          <p:cNvPicPr>
            <a:picLocks noChangeAspect="1" noChangeArrowheads="1"/>
          </p:cNvPicPr>
          <p:nvPr/>
        </p:nvPicPr>
        <p:blipFill>
          <a:blip r:embed="rId9"/>
          <a:srcRect/>
          <a:stretch>
            <a:fillRect/>
          </a:stretch>
        </p:blipFill>
        <p:spPr bwMode="auto">
          <a:xfrm>
            <a:off x="6929454" y="1285860"/>
            <a:ext cx="1769062" cy="360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0" y="0"/>
            <a:ext cx="6707662" cy="830997"/>
          </a:xfrm>
          <a:prstGeom prst="rect">
            <a:avLst/>
          </a:prstGeom>
        </p:spPr>
        <p:txBody>
          <a:bodyPr wrap="square">
            <a:spAutoFit/>
          </a:bodyPr>
          <a:lstStyle/>
          <a:p>
            <a:pPr lvl="0" fontAlgn="base">
              <a:spcBef>
                <a:spcPct val="0"/>
              </a:spcBef>
              <a:spcAft>
                <a:spcPct val="0"/>
              </a:spcAft>
            </a:pPr>
            <a:r>
              <a:rPr lang="en-US" sz="2400" b="1" dirty="0">
                <a:latin typeface="Georgia" pitchFamily="18" charset="0"/>
                <a:ea typeface="Times New Roman" pitchFamily="18" charset="0"/>
                <a:cs typeface="Times New Roman" pitchFamily="18" charset="0"/>
              </a:rPr>
              <a:t> </a:t>
            </a:r>
            <a:r>
              <a:rPr lang="en-US" sz="2400" b="1" dirty="0" smtClean="0">
                <a:latin typeface="Georgia" pitchFamily="18" charset="0"/>
                <a:ea typeface="Times New Roman" pitchFamily="18" charset="0"/>
                <a:cs typeface="Times New Roman" pitchFamily="18" charset="0"/>
              </a:rPr>
              <a:t>    </a:t>
            </a:r>
          </a:p>
          <a:p>
            <a:pPr lvl="0" fontAlgn="base">
              <a:spcBef>
                <a:spcPct val="0"/>
              </a:spcBef>
              <a:spcAft>
                <a:spcPct val="0"/>
              </a:spcAft>
            </a:pPr>
            <a:r>
              <a:rPr lang="en-US" sz="2400" b="1" dirty="0" smtClean="0">
                <a:latin typeface="Georgia" pitchFamily="18" charset="0"/>
                <a:ea typeface="Times New Roman" pitchFamily="18" charset="0"/>
                <a:cs typeface="Times New Roman" pitchFamily="18" charset="0"/>
              </a:rPr>
              <a:t>        Mobile Recharge</a:t>
            </a: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4337" name="Picture 1" descr="C:\Users\User\Desktop\PPT Screenshots\eecc9c80-3386-45f1-a190-83f2abbec555.jpg"/>
          <p:cNvPicPr>
            <a:picLocks noChangeAspect="1" noChangeArrowheads="1"/>
          </p:cNvPicPr>
          <p:nvPr/>
        </p:nvPicPr>
        <p:blipFill>
          <a:blip r:embed="rId6"/>
          <a:srcRect/>
          <a:stretch>
            <a:fillRect/>
          </a:stretch>
        </p:blipFill>
        <p:spPr bwMode="auto">
          <a:xfrm>
            <a:off x="2347323" y="1382986"/>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4338" name="Picture 2" descr="C:\Users\User\Desktop\PPT Screenshots\75b3df86-369a-48b8-9df7-7534baab407e.jpg"/>
          <p:cNvPicPr>
            <a:picLocks noChangeAspect="1" noChangeArrowheads="1"/>
          </p:cNvPicPr>
          <p:nvPr/>
        </p:nvPicPr>
        <p:blipFill>
          <a:blip r:embed="rId7"/>
          <a:srcRect/>
          <a:stretch>
            <a:fillRect/>
          </a:stretch>
        </p:blipFill>
        <p:spPr bwMode="auto">
          <a:xfrm>
            <a:off x="4714876" y="1428736"/>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8" name="TextBox 17"/>
          <p:cNvSpPr txBox="1"/>
          <p:nvPr/>
        </p:nvSpPr>
        <p:spPr>
          <a:xfrm>
            <a:off x="1000100" y="5143512"/>
            <a:ext cx="6858048" cy="1200329"/>
          </a:xfrm>
          <a:prstGeom prst="rect">
            <a:avLst/>
          </a:prstGeom>
          <a:noFill/>
        </p:spPr>
        <p:txBody>
          <a:bodyPr wrap="square" rtlCol="0">
            <a:spAutoFit/>
          </a:bodyPr>
          <a:lstStyle/>
          <a:p>
            <a:pPr marL="342900" indent="-342900">
              <a:buAutoNum type="arabicPeriod"/>
            </a:pPr>
            <a:r>
              <a:rPr lang="en-US" dirty="0" smtClean="0">
                <a:solidFill>
                  <a:schemeClr val="bg1"/>
                </a:solidFill>
              </a:rPr>
              <a:t>From Dashboard, select Mobile Recharge.</a:t>
            </a:r>
          </a:p>
          <a:p>
            <a:pPr marL="342900" indent="-342900">
              <a:buAutoNum type="arabicPeriod"/>
            </a:pPr>
            <a:r>
              <a:rPr lang="en-US" dirty="0" smtClean="0">
                <a:solidFill>
                  <a:schemeClr val="bg1"/>
                </a:solidFill>
              </a:rPr>
              <a:t>Ensure there is sufficient amount in Main Wallet.</a:t>
            </a:r>
          </a:p>
          <a:p>
            <a:pPr marL="342900" indent="-342900">
              <a:buAutoNum type="arabicPeriod"/>
            </a:pPr>
            <a:r>
              <a:rPr lang="en-US" dirty="0" smtClean="0">
                <a:solidFill>
                  <a:schemeClr val="bg1"/>
                </a:solidFill>
              </a:rPr>
              <a:t>Select Mobile Number, Operator &amp; Amount</a:t>
            </a:r>
          </a:p>
          <a:p>
            <a:pPr marL="342900" indent="-342900">
              <a:buAutoNum type="arabicPeriod"/>
            </a:pPr>
            <a:r>
              <a:rPr lang="en-US" dirty="0" smtClean="0">
                <a:solidFill>
                  <a:schemeClr val="bg1"/>
                </a:solidFill>
              </a:rPr>
              <a:t>Your Mobile Number will be recharged.</a:t>
            </a:r>
            <a:endParaRPr lang="en-IN"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0" y="214290"/>
            <a:ext cx="5715008" cy="523220"/>
          </a:xfrm>
          <a:prstGeom prst="rect">
            <a:avLst/>
          </a:prstGeom>
        </p:spPr>
        <p:txBody>
          <a:bodyPr wrap="square">
            <a:spAutoFit/>
          </a:bodyPr>
          <a:lstStyle/>
          <a:p>
            <a:pPr lvl="0" fontAlgn="base">
              <a:spcBef>
                <a:spcPct val="0"/>
              </a:spcBef>
              <a:spcAft>
                <a:spcPct val="0"/>
              </a:spcAft>
            </a:pPr>
            <a:r>
              <a:rPr lang="en-US" sz="2800" b="1" dirty="0">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effectLst/>
                <a:latin typeface="Times New Roman" pitchFamily="18" charset="0"/>
                <a:ea typeface="Times New Roman" pitchFamily="18" charset="0"/>
                <a:cs typeface="Times New Roman" pitchFamily="18" charset="0"/>
              </a:rPr>
              <a:t>DTH / BROADBAND Recharge</a:t>
            </a:r>
            <a:endParaRPr kumimoji="0" lang="en-US" b="0" i="0" u="none" strike="noStrike" cap="none" normalizeH="0" baseline="0" dirty="0" smtClean="0">
              <a:ln>
                <a:noFill/>
              </a:ln>
              <a:effectLst/>
              <a:latin typeface="Times New Roman" pitchFamily="18" charset="0"/>
              <a:cs typeface="Times New Roman" pitchFamily="18" charset="0"/>
            </a:endParaRP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2289" name="Picture 1" descr="C:\Users\User\Desktop\PPT Screenshots\79561873-7180-478d-9486-ed05c8bc90a2.jpg"/>
          <p:cNvPicPr>
            <a:picLocks noChangeAspect="1" noChangeArrowheads="1"/>
          </p:cNvPicPr>
          <p:nvPr/>
        </p:nvPicPr>
        <p:blipFill>
          <a:blip r:embed="rId6"/>
          <a:srcRect/>
          <a:stretch>
            <a:fillRect/>
          </a:stretch>
        </p:blipFill>
        <p:spPr bwMode="auto">
          <a:xfrm>
            <a:off x="6946342" y="1428736"/>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2290" name="Picture 2" descr="C:\Users\User\Desktop\PPT Screenshots\b5cc02c0-07ac-43e3-82d7-8c9e79e5d941.jpg"/>
          <p:cNvPicPr>
            <a:picLocks noChangeAspect="1" noChangeArrowheads="1"/>
          </p:cNvPicPr>
          <p:nvPr/>
        </p:nvPicPr>
        <p:blipFill>
          <a:blip r:embed="rId7"/>
          <a:srcRect/>
          <a:stretch>
            <a:fillRect/>
          </a:stretch>
        </p:blipFill>
        <p:spPr bwMode="auto">
          <a:xfrm>
            <a:off x="285720" y="1357298"/>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18" name="Rectangle 17"/>
          <p:cNvSpPr/>
          <p:nvPr/>
        </p:nvSpPr>
        <p:spPr>
          <a:xfrm>
            <a:off x="1857356" y="5157629"/>
            <a:ext cx="6429404" cy="1200329"/>
          </a:xfrm>
          <a:prstGeom prst="rect">
            <a:avLst/>
          </a:prstGeom>
        </p:spPr>
        <p:txBody>
          <a:bodyPr wrap="square">
            <a:spAutoFit/>
          </a:bodyPr>
          <a:lstStyle/>
          <a:p>
            <a:pPr marL="342900" indent="-342900">
              <a:buAutoNum type="arabicPeriod"/>
            </a:pPr>
            <a:r>
              <a:rPr lang="en-US" b="1" dirty="0" smtClean="0">
                <a:solidFill>
                  <a:schemeClr val="bg1"/>
                </a:solidFill>
              </a:rPr>
              <a:t>From Dashboard, select DTH Recharge.</a:t>
            </a:r>
          </a:p>
          <a:p>
            <a:pPr marL="342900" indent="-342900">
              <a:buAutoNum type="arabicPeriod"/>
            </a:pPr>
            <a:r>
              <a:rPr lang="en-US" b="1" dirty="0" smtClean="0">
                <a:solidFill>
                  <a:schemeClr val="bg1"/>
                </a:solidFill>
              </a:rPr>
              <a:t>Ensure there is sufficient amount in Main Wallet.</a:t>
            </a:r>
          </a:p>
          <a:p>
            <a:pPr marL="342900" indent="-342900">
              <a:buAutoNum type="arabicPeriod"/>
            </a:pPr>
            <a:r>
              <a:rPr lang="en-US" b="1" dirty="0" smtClean="0">
                <a:solidFill>
                  <a:schemeClr val="bg1"/>
                </a:solidFill>
              </a:rPr>
              <a:t>Select Number, Service Provider &amp; Amount</a:t>
            </a:r>
          </a:p>
          <a:p>
            <a:pPr marL="342900" indent="-342900">
              <a:buAutoNum type="arabicPeriod"/>
            </a:pPr>
            <a:r>
              <a:rPr lang="en-US" b="1" dirty="0" smtClean="0">
                <a:solidFill>
                  <a:schemeClr val="bg1"/>
                </a:solidFill>
              </a:rPr>
              <a:t>Your will be recharged.</a:t>
            </a:r>
            <a:endParaRPr lang="en-IN" b="1" dirty="0">
              <a:solidFill>
                <a:schemeClr val="bg1"/>
              </a:solidFill>
            </a:endParaRPr>
          </a:p>
        </p:txBody>
      </p:sp>
      <p:pic>
        <p:nvPicPr>
          <p:cNvPr id="12291" name="Picture 3" descr="C:\Users\User\Desktop\PPT Screenshots\38a578ff-85c5-4db6-aa5e-24a5aa628295.jpg"/>
          <p:cNvPicPr>
            <a:picLocks noChangeAspect="1" noChangeArrowheads="1"/>
          </p:cNvPicPr>
          <p:nvPr/>
        </p:nvPicPr>
        <p:blipFill>
          <a:blip r:embed="rId8"/>
          <a:srcRect/>
          <a:stretch>
            <a:fillRect/>
          </a:stretch>
        </p:blipFill>
        <p:spPr bwMode="auto">
          <a:xfrm>
            <a:off x="4660326" y="1400636"/>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2292" name="Picture 4" descr="C:\Users\User\Desktop\PPT Screenshots\e224d940-d309-416e-a1bb-4c3886cee3a0.jpg"/>
          <p:cNvPicPr>
            <a:picLocks noChangeAspect="1" noChangeArrowheads="1"/>
          </p:cNvPicPr>
          <p:nvPr/>
        </p:nvPicPr>
        <p:blipFill>
          <a:blip r:embed="rId9"/>
          <a:srcRect/>
          <a:stretch>
            <a:fillRect/>
          </a:stretch>
        </p:blipFill>
        <p:spPr bwMode="auto">
          <a:xfrm>
            <a:off x="2445748" y="1400636"/>
            <a:ext cx="1769062" cy="360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8976"/>
            <a:ext cx="7772400" cy="1397246"/>
          </a:xfrm>
        </p:spPr>
        <p:txBody>
          <a:bodyPr/>
          <a:lstStyle/>
          <a:p>
            <a:endParaRPr lang="en-IN" dirty="0">
              <a:solidFill>
                <a:schemeClr val="bg1"/>
              </a:solidFill>
            </a:endParaRPr>
          </a:p>
        </p:txBody>
      </p:sp>
      <p:sp>
        <p:nvSpPr>
          <p:cNvPr id="3" name="Subtitle 2"/>
          <p:cNvSpPr>
            <a:spLocks noGrp="1"/>
          </p:cNvSpPr>
          <p:nvPr>
            <p:ph type="subTitle" idx="1"/>
          </p:nvPr>
        </p:nvSpPr>
        <p:spPr>
          <a:xfrm>
            <a:off x="1371600" y="4378740"/>
            <a:ext cx="6400800" cy="1665832"/>
          </a:xfrm>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24"/>
            <a:ext cx="9144000" cy="6858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0" y="214290"/>
            <a:ext cx="6421942" cy="646331"/>
          </a:xfrm>
          <a:prstGeom prst="rect">
            <a:avLst/>
          </a:prstGeom>
        </p:spPr>
        <p:txBody>
          <a:bodyPr wrap="square">
            <a:spAutoFit/>
          </a:bodyPr>
          <a:lstStyle/>
          <a:p>
            <a:pPr lvl="0" fontAlgn="base">
              <a:spcBef>
                <a:spcPct val="0"/>
              </a:spcBef>
              <a:spcAft>
                <a:spcPct val="0"/>
              </a:spcAft>
            </a:pPr>
            <a:r>
              <a:rPr lang="en-US" sz="3600" b="1" dirty="0">
                <a:latin typeface="Times New Roman" pitchFamily="18" charset="0"/>
                <a:ea typeface="Times New Roman" pitchFamily="18" charset="0"/>
                <a:cs typeface="Times New Roman" pitchFamily="18" charset="0"/>
              </a:rPr>
              <a:t> </a:t>
            </a:r>
            <a:r>
              <a:rPr lang="en-US" sz="3600" b="1" dirty="0" smtClean="0">
                <a:latin typeface="Times New Roman" pitchFamily="18" charset="0"/>
                <a:ea typeface="Times New Roman" pitchFamily="18" charset="0"/>
                <a:cs typeface="Times New Roman" pitchFamily="18" charset="0"/>
              </a:rPr>
              <a:t>    </a:t>
            </a:r>
            <a:r>
              <a:rPr kumimoji="0" lang="en-US" sz="3600" b="1" i="0" u="none" strike="noStrike" cap="none" normalizeH="0" baseline="0" dirty="0" smtClean="0">
                <a:ln>
                  <a:noFill/>
                </a:ln>
                <a:effectLst/>
                <a:latin typeface="Times New Roman" pitchFamily="18" charset="0"/>
                <a:ea typeface="Times New Roman" pitchFamily="18" charset="0"/>
                <a:cs typeface="Times New Roman" pitchFamily="18" charset="0"/>
              </a:rPr>
              <a:t>REPORTS</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0241" name="Picture 1" descr="C:\Users\User\Desktop\PPT Screenshots\862128a9-6007-4828-8946-d1ad1553261f.jpg"/>
          <p:cNvPicPr>
            <a:picLocks noChangeAspect="1" noChangeArrowheads="1"/>
          </p:cNvPicPr>
          <p:nvPr/>
        </p:nvPicPr>
        <p:blipFill>
          <a:blip r:embed="rId6"/>
          <a:srcRect/>
          <a:stretch>
            <a:fillRect/>
          </a:stretch>
        </p:blipFill>
        <p:spPr bwMode="auto">
          <a:xfrm>
            <a:off x="500034" y="1428736"/>
            <a:ext cx="1769062" cy="3643338"/>
          </a:xfrm>
          <a:prstGeom prst="rect">
            <a:avLst/>
          </a:prstGeom>
          <a:ln w="88900" cap="sq" cmpd="thickThin">
            <a:solidFill>
              <a:srgbClr val="000000"/>
            </a:solidFill>
            <a:prstDash val="solid"/>
            <a:miter lim="800000"/>
          </a:ln>
          <a:effectLst>
            <a:innerShdw blurRad="76200">
              <a:srgbClr val="000000"/>
            </a:innerShdw>
          </a:effectLst>
        </p:spPr>
      </p:pic>
      <p:pic>
        <p:nvPicPr>
          <p:cNvPr id="10242" name="Picture 2" descr="C:\Users\User\Desktop\PPT Screenshots\bb2f276e-3766-493c-bfad-4ef7d4a0bc09.jpg"/>
          <p:cNvPicPr>
            <a:picLocks noChangeAspect="1" noChangeArrowheads="1"/>
          </p:cNvPicPr>
          <p:nvPr/>
        </p:nvPicPr>
        <p:blipFill>
          <a:blip r:embed="rId7"/>
          <a:srcRect/>
          <a:stretch>
            <a:fillRect/>
          </a:stretch>
        </p:blipFill>
        <p:spPr bwMode="auto">
          <a:xfrm>
            <a:off x="2643174" y="1472074"/>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0243" name="Picture 3" descr="C:\Users\User\Desktop\PPT Screenshots\1e2efd98-96ee-4233-bed1-e8c1bbc48565.jpg"/>
          <p:cNvPicPr>
            <a:picLocks noChangeAspect="1" noChangeArrowheads="1"/>
          </p:cNvPicPr>
          <p:nvPr/>
        </p:nvPicPr>
        <p:blipFill>
          <a:blip r:embed="rId8"/>
          <a:srcRect/>
          <a:stretch>
            <a:fillRect/>
          </a:stretch>
        </p:blipFill>
        <p:spPr bwMode="auto">
          <a:xfrm>
            <a:off x="4857752" y="1472074"/>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10246" name="Picture 6" descr="C:\Users\User\Desktop\PPT Screenshots\8489c959-d0f4-46c8-8bcd-5ca8a13b0048.jpg"/>
          <p:cNvPicPr>
            <a:picLocks noChangeAspect="1" noChangeArrowheads="1"/>
          </p:cNvPicPr>
          <p:nvPr/>
        </p:nvPicPr>
        <p:blipFill>
          <a:blip r:embed="rId9"/>
          <a:srcRect/>
          <a:stretch>
            <a:fillRect/>
          </a:stretch>
        </p:blipFill>
        <p:spPr bwMode="auto">
          <a:xfrm>
            <a:off x="7000892" y="1454066"/>
            <a:ext cx="1857388" cy="2475000"/>
          </a:xfrm>
          <a:prstGeom prst="rect">
            <a:avLst/>
          </a:prstGeom>
          <a:ln w="88900" cap="sq" cmpd="thickThin">
            <a:solidFill>
              <a:srgbClr val="000000"/>
            </a:solidFill>
            <a:prstDash val="solid"/>
            <a:miter lim="800000"/>
          </a:ln>
          <a:effectLst>
            <a:innerShdw blurRad="76200">
              <a:srgbClr val="000000"/>
            </a:innerShdw>
          </a:effectLst>
        </p:spPr>
      </p:pic>
      <p:sp>
        <p:nvSpPr>
          <p:cNvPr id="21" name="TextBox 20"/>
          <p:cNvSpPr txBox="1"/>
          <p:nvPr/>
        </p:nvSpPr>
        <p:spPr>
          <a:xfrm>
            <a:off x="642910" y="5357826"/>
            <a:ext cx="7572779" cy="1015663"/>
          </a:xfrm>
          <a:prstGeom prst="rect">
            <a:avLst/>
          </a:prstGeom>
          <a:noFill/>
        </p:spPr>
        <p:txBody>
          <a:bodyPr wrap="none" rtlCol="0">
            <a:spAutoFit/>
          </a:bodyPr>
          <a:lstStyle/>
          <a:p>
            <a:pPr marL="342900" indent="-342900">
              <a:buAutoNum type="arabicPeriod"/>
            </a:pPr>
            <a:r>
              <a:rPr lang="en-US" sz="2000" b="1" dirty="0" smtClean="0">
                <a:solidFill>
                  <a:schemeClr val="bg1"/>
                </a:solidFill>
              </a:rPr>
              <a:t>For Generating Reports, Go To Reports Icon on Dash Board Screen.</a:t>
            </a:r>
          </a:p>
          <a:p>
            <a:pPr marL="342900" indent="-342900">
              <a:buAutoNum type="arabicPeriod"/>
            </a:pPr>
            <a:r>
              <a:rPr lang="en-US" sz="2000" b="1" dirty="0" smtClean="0">
                <a:solidFill>
                  <a:schemeClr val="bg1"/>
                </a:solidFill>
              </a:rPr>
              <a:t>Select the Type of Report – you want to generate.</a:t>
            </a:r>
          </a:p>
          <a:p>
            <a:pPr marL="342900" indent="-342900">
              <a:buAutoNum type="arabicPeriod"/>
            </a:pPr>
            <a:r>
              <a:rPr lang="en-US" sz="2000" b="1" dirty="0" smtClean="0">
                <a:solidFill>
                  <a:schemeClr val="bg1"/>
                </a:solidFill>
              </a:rPr>
              <a:t>You will get the report of your choice which you can print.</a:t>
            </a:r>
            <a:endParaRPr lang="en-IN" sz="2000" b="1"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solidFill>
                <a:schemeClr val="bg1"/>
              </a:solidFill>
            </a:endParaRPr>
          </a:p>
        </p:txBody>
      </p:sp>
      <p:sp>
        <p:nvSpPr>
          <p:cNvPr id="12" name="Rectangle 11"/>
          <p:cNvSpPr/>
          <p:nvPr/>
        </p:nvSpPr>
        <p:spPr>
          <a:xfrm>
            <a:off x="357158" y="285728"/>
            <a:ext cx="6421942" cy="584775"/>
          </a:xfrm>
          <a:prstGeom prst="rect">
            <a:avLst/>
          </a:prstGeom>
        </p:spPr>
        <p:txBody>
          <a:bodyPr wrap="square">
            <a:spAutoFit/>
          </a:bodyPr>
          <a:lstStyle/>
          <a:p>
            <a:pPr lvl="0" fontAlgn="base">
              <a:spcBef>
                <a:spcPct val="0"/>
              </a:spcBef>
              <a:spcAft>
                <a:spcPct val="0"/>
              </a:spcAft>
            </a:pPr>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r>
              <a:rPr lang="en-US" sz="3200" b="1" dirty="0" smtClean="0">
                <a:latin typeface="Times New Roman" pitchFamily="18" charset="0"/>
                <a:ea typeface="Times New Roman" pitchFamily="18" charset="0"/>
                <a:cs typeface="Times New Roman" pitchFamily="18" charset="0"/>
              </a:rPr>
              <a:t>REPORTS</a:t>
            </a:r>
            <a:endParaRPr lang="en-US" sz="2000" dirty="0" smtClean="0">
              <a:latin typeface="Times New Roman" pitchFamily="18" charset="0"/>
              <a:cs typeface="Times New Roman" pitchFamily="18" charset="0"/>
            </a:endParaRP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8" name="Picture 4" descr="C:\Users\User\Desktop\PPT Screenshots\6ad372bb-f44b-4f93-a7fa-df122fd2ebc1.jpg"/>
          <p:cNvPicPr>
            <a:picLocks noChangeAspect="1" noChangeArrowheads="1"/>
          </p:cNvPicPr>
          <p:nvPr/>
        </p:nvPicPr>
        <p:blipFill>
          <a:blip r:embed="rId6"/>
          <a:srcRect/>
          <a:stretch>
            <a:fillRect/>
          </a:stretch>
        </p:blipFill>
        <p:spPr bwMode="auto">
          <a:xfrm>
            <a:off x="357158" y="1285860"/>
            <a:ext cx="1769062" cy="3600000"/>
          </a:xfrm>
          <a:prstGeom prst="rect">
            <a:avLst/>
          </a:prstGeom>
          <a:ln w="88900" cap="sq" cmpd="thickThin">
            <a:solidFill>
              <a:srgbClr val="000000"/>
            </a:solidFill>
            <a:prstDash val="solid"/>
            <a:miter lim="800000"/>
          </a:ln>
          <a:effectLst>
            <a:innerShdw blurRad="76200">
              <a:srgbClr val="000000"/>
            </a:innerShdw>
          </a:effectLst>
        </p:spPr>
      </p:pic>
      <p:pic>
        <p:nvPicPr>
          <p:cNvPr id="8193" name="Picture 1" descr="C:\Users\User\Desktop\PPT Screenshots\408cdd62-f6fd-4881-bad6-4907e0c8a2ec.jpg"/>
          <p:cNvPicPr>
            <a:picLocks noChangeAspect="1" noChangeArrowheads="1"/>
          </p:cNvPicPr>
          <p:nvPr/>
        </p:nvPicPr>
        <p:blipFill>
          <a:blip r:embed="rId7"/>
          <a:srcRect/>
          <a:stretch>
            <a:fillRect/>
          </a:stretch>
        </p:blipFill>
        <p:spPr bwMode="auto">
          <a:xfrm>
            <a:off x="2457561" y="1285860"/>
            <a:ext cx="1971563" cy="360000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5" descr="C:\Users\User\Desktop\PPT Screenshots\8edf052b-275e-4c2d-862b-3eca2ea2eb51.jpg"/>
          <p:cNvPicPr>
            <a:picLocks noChangeAspect="1" noChangeArrowheads="1"/>
          </p:cNvPicPr>
          <p:nvPr/>
        </p:nvPicPr>
        <p:blipFill>
          <a:blip r:embed="rId8"/>
          <a:srcRect/>
          <a:stretch>
            <a:fillRect/>
          </a:stretch>
        </p:blipFill>
        <p:spPr bwMode="auto">
          <a:xfrm>
            <a:off x="7000892" y="1285860"/>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8195" name="AutoShape 3" descr="blob:https://web.whatsapp.com/effb579b-608b-492f-a6d6-fee797522d1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196" name="Picture 4" descr="C:\Users\User\Desktop\PPT Screenshots\effb579b-608b-492f-a6d6-fee797522d12.jpg"/>
          <p:cNvPicPr>
            <a:picLocks noChangeAspect="1" noChangeArrowheads="1"/>
          </p:cNvPicPr>
          <p:nvPr/>
        </p:nvPicPr>
        <p:blipFill>
          <a:blip r:embed="rId9"/>
          <a:srcRect/>
          <a:stretch>
            <a:fillRect/>
          </a:stretch>
        </p:blipFill>
        <p:spPr bwMode="auto">
          <a:xfrm>
            <a:off x="4803202" y="1285860"/>
            <a:ext cx="1769062" cy="3600000"/>
          </a:xfrm>
          <a:prstGeom prst="rect">
            <a:avLst/>
          </a:prstGeom>
          <a:ln w="88900" cap="sq" cmpd="thickThin">
            <a:solidFill>
              <a:srgbClr val="000000"/>
            </a:solidFill>
            <a:prstDash val="solid"/>
            <a:miter lim="800000"/>
          </a:ln>
          <a:effectLst>
            <a:innerShdw blurRad="76200">
              <a:srgbClr val="000000"/>
            </a:innerShdw>
          </a:effectLst>
        </p:spPr>
      </p:pic>
      <p:sp>
        <p:nvSpPr>
          <p:cNvPr id="20" name="Rectangle 19"/>
          <p:cNvSpPr/>
          <p:nvPr/>
        </p:nvSpPr>
        <p:spPr>
          <a:xfrm>
            <a:off x="1142976" y="5214950"/>
            <a:ext cx="8001024" cy="923330"/>
          </a:xfrm>
          <a:prstGeom prst="rect">
            <a:avLst/>
          </a:prstGeom>
        </p:spPr>
        <p:txBody>
          <a:bodyPr wrap="square">
            <a:spAutoFit/>
          </a:bodyPr>
          <a:lstStyle/>
          <a:p>
            <a:pPr marL="342900" indent="-342900">
              <a:buAutoNum type="arabicPeriod"/>
            </a:pPr>
            <a:r>
              <a:rPr lang="en-US" b="1" dirty="0" smtClean="0">
                <a:solidFill>
                  <a:schemeClr val="bg1"/>
                </a:solidFill>
              </a:rPr>
              <a:t>For Generating Reports, Go To Reports Icon on Dash Board Screen.</a:t>
            </a:r>
          </a:p>
          <a:p>
            <a:pPr marL="342900" indent="-342900">
              <a:buAutoNum type="arabicPeriod"/>
            </a:pPr>
            <a:r>
              <a:rPr lang="en-US" b="1" dirty="0" smtClean="0">
                <a:solidFill>
                  <a:schemeClr val="bg1"/>
                </a:solidFill>
              </a:rPr>
              <a:t>Select the Type of Report – you want to generate.</a:t>
            </a:r>
          </a:p>
          <a:p>
            <a:pPr marL="342900" indent="-342900">
              <a:buAutoNum type="arabicPeriod"/>
            </a:pPr>
            <a:r>
              <a:rPr lang="en-US" b="1" dirty="0" smtClean="0">
                <a:solidFill>
                  <a:schemeClr val="bg1"/>
                </a:solidFill>
              </a:rPr>
              <a:t>You will get the report of your choice which you can print.</a:t>
            </a:r>
            <a:endParaRPr lang="en-IN" b="1"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2" name="Rectangle 11"/>
          <p:cNvSpPr/>
          <p:nvPr/>
        </p:nvSpPr>
        <p:spPr>
          <a:xfrm>
            <a:off x="285720" y="0"/>
            <a:ext cx="6421942" cy="892552"/>
          </a:xfrm>
          <a:prstGeom prst="rect">
            <a:avLst/>
          </a:prstGeom>
        </p:spPr>
        <p:txBody>
          <a:bodyPr wrap="square">
            <a:spAutoFit/>
          </a:bodyPr>
          <a:lstStyle/>
          <a:p>
            <a:pPr lvl="0" fontAlgn="base">
              <a:spcBef>
                <a:spcPct val="0"/>
              </a:spcBef>
              <a:spcAft>
                <a:spcPct val="0"/>
              </a:spcAft>
            </a:pPr>
            <a:r>
              <a:rPr lang="en-US" sz="2400" b="1" dirty="0">
                <a:latin typeface="Times New Roman" pitchFamily="18" charset="0"/>
                <a:ea typeface="Times New Roman" pitchFamily="18" charset="0"/>
                <a:cs typeface="Times New Roman" pitchFamily="18" charset="0"/>
              </a:rPr>
              <a:t> </a:t>
            </a:r>
            <a:r>
              <a:rPr lang="en-US" sz="2400" b="1" dirty="0" smtClean="0">
                <a:latin typeface="Times New Roman" pitchFamily="18" charset="0"/>
                <a:ea typeface="Times New Roman" pitchFamily="18" charset="0"/>
                <a:cs typeface="Times New Roman" pitchFamily="18" charset="0"/>
              </a:rPr>
              <a:t>    </a:t>
            </a:r>
          </a:p>
          <a:p>
            <a:pPr lvl="0" fontAlgn="base">
              <a:spcBef>
                <a:spcPct val="0"/>
              </a:spcBef>
              <a:spcAft>
                <a:spcPct val="0"/>
              </a:spcAft>
            </a:pPr>
            <a:r>
              <a:rPr kumimoji="0" lang="en-US" sz="2800" b="1" i="0" u="none" strike="noStrike" cap="none" normalizeH="0" baseline="0" dirty="0" smtClean="0">
                <a:ln>
                  <a:noFill/>
                </a:ln>
                <a:effectLst/>
                <a:latin typeface="Times New Roman" pitchFamily="18" charset="0"/>
                <a:ea typeface="Times New Roman" pitchFamily="18" charset="0"/>
                <a:cs typeface="Times New Roman" pitchFamily="18" charset="0"/>
              </a:rPr>
              <a:t>CHANGING PASSWORD</a:t>
            </a:r>
            <a:endParaRPr kumimoji="0" lang="en-US" sz="2800" b="0" i="0" u="none" strike="noStrike" cap="none" normalizeH="0" baseline="0" dirty="0" smtClean="0">
              <a:ln>
                <a:noFill/>
              </a:ln>
              <a:effectLst/>
              <a:latin typeface="Times New Roman" pitchFamily="18" charset="0"/>
              <a:cs typeface="Times New Roman" pitchFamily="18" charset="0"/>
            </a:endParaRP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6145" name="Picture 1" descr="C:\Users\User\Desktop\PPT Screenshots\55e777fa-1528-4d07-b79d-7d3100a26a52.jpg"/>
          <p:cNvPicPr>
            <a:picLocks noChangeAspect="1" noChangeArrowheads="1"/>
          </p:cNvPicPr>
          <p:nvPr/>
        </p:nvPicPr>
        <p:blipFill>
          <a:blip r:embed="rId6"/>
          <a:srcRect/>
          <a:stretch>
            <a:fillRect/>
          </a:stretch>
        </p:blipFill>
        <p:spPr bwMode="auto">
          <a:xfrm>
            <a:off x="576512" y="1342645"/>
            <a:ext cx="1852347" cy="3600000"/>
          </a:xfrm>
          <a:prstGeom prst="rect">
            <a:avLst/>
          </a:prstGeom>
          <a:ln w="88900" cap="sq" cmpd="thickThin">
            <a:solidFill>
              <a:srgbClr val="000000"/>
            </a:solidFill>
            <a:prstDash val="solid"/>
            <a:miter lim="800000"/>
          </a:ln>
          <a:effectLst>
            <a:innerShdw blurRad="76200">
              <a:srgbClr val="000000"/>
            </a:innerShdw>
          </a:effectLst>
        </p:spPr>
      </p:pic>
      <p:pic>
        <p:nvPicPr>
          <p:cNvPr id="6146" name="Picture 2" descr="C:\Users\User\Desktop\PPT Screenshots\60515bbe-7059-4502-b9a7-1f6c289c3f17.jpg"/>
          <p:cNvPicPr>
            <a:picLocks noChangeAspect="1" noChangeArrowheads="1"/>
          </p:cNvPicPr>
          <p:nvPr/>
        </p:nvPicPr>
        <p:blipFill>
          <a:blip r:embed="rId7"/>
          <a:srcRect/>
          <a:stretch>
            <a:fillRect/>
          </a:stretch>
        </p:blipFill>
        <p:spPr bwMode="auto">
          <a:xfrm>
            <a:off x="3571868" y="1357298"/>
            <a:ext cx="1928826" cy="3600000"/>
          </a:xfrm>
          <a:prstGeom prst="rect">
            <a:avLst/>
          </a:prstGeom>
          <a:ln w="88900" cap="sq" cmpd="thickThin">
            <a:solidFill>
              <a:srgbClr val="000000"/>
            </a:solidFill>
            <a:prstDash val="solid"/>
            <a:miter lim="800000"/>
          </a:ln>
          <a:effectLst>
            <a:innerShdw blurRad="76200">
              <a:srgbClr val="000000"/>
            </a:innerShdw>
          </a:effectLst>
        </p:spPr>
      </p:pic>
      <p:pic>
        <p:nvPicPr>
          <p:cNvPr id="6148" name="Picture 4" descr="C:\Users\User\Desktop\PPT Screenshots\c8e6d8bd-598e-4569-b8ab-2225cfc55dfd.jpg"/>
          <p:cNvPicPr>
            <a:picLocks noChangeAspect="1" noChangeArrowheads="1"/>
          </p:cNvPicPr>
          <p:nvPr/>
        </p:nvPicPr>
        <p:blipFill>
          <a:blip r:embed="rId8"/>
          <a:srcRect/>
          <a:stretch>
            <a:fillRect/>
          </a:stretch>
        </p:blipFill>
        <p:spPr bwMode="auto">
          <a:xfrm>
            <a:off x="6572264" y="1357298"/>
            <a:ext cx="1857388" cy="3600000"/>
          </a:xfrm>
          <a:prstGeom prst="rect">
            <a:avLst/>
          </a:prstGeom>
          <a:ln w="88900" cap="sq" cmpd="thickThin">
            <a:solidFill>
              <a:srgbClr val="000000"/>
            </a:solidFill>
            <a:prstDash val="solid"/>
            <a:miter lim="800000"/>
          </a:ln>
          <a:effectLst>
            <a:innerShdw blurRad="76200">
              <a:srgbClr val="000000"/>
            </a:innerShdw>
          </a:effectLst>
        </p:spPr>
      </p:pic>
      <p:sp>
        <p:nvSpPr>
          <p:cNvPr id="19" name="TextBox 18"/>
          <p:cNvSpPr txBox="1"/>
          <p:nvPr/>
        </p:nvSpPr>
        <p:spPr>
          <a:xfrm>
            <a:off x="571472" y="5214950"/>
            <a:ext cx="8572528" cy="1200329"/>
          </a:xfrm>
          <a:prstGeom prst="rect">
            <a:avLst/>
          </a:prstGeom>
          <a:noFill/>
        </p:spPr>
        <p:txBody>
          <a:bodyPr wrap="square" rtlCol="0">
            <a:spAutoFit/>
          </a:bodyPr>
          <a:lstStyle/>
          <a:p>
            <a:pPr marL="342900" indent="-342900">
              <a:buAutoNum type="arabicPeriod"/>
            </a:pPr>
            <a:r>
              <a:rPr lang="en-US" b="1" dirty="0" smtClean="0">
                <a:solidFill>
                  <a:schemeClr val="bg1"/>
                </a:solidFill>
              </a:rPr>
              <a:t>Go to Profile in the Dash board.</a:t>
            </a:r>
          </a:p>
          <a:p>
            <a:pPr marL="342900" indent="-342900">
              <a:buAutoNum type="arabicPeriod"/>
            </a:pPr>
            <a:r>
              <a:rPr lang="en-US" b="1" dirty="0" smtClean="0">
                <a:solidFill>
                  <a:schemeClr val="bg1"/>
                </a:solidFill>
              </a:rPr>
              <a:t>Go to Change Password option.</a:t>
            </a:r>
          </a:p>
          <a:p>
            <a:pPr marL="342900" indent="-342900">
              <a:buAutoNum type="arabicPeriod"/>
            </a:pPr>
            <a:r>
              <a:rPr lang="en-US" b="1" dirty="0" smtClean="0">
                <a:solidFill>
                  <a:schemeClr val="bg1"/>
                </a:solidFill>
              </a:rPr>
              <a:t>Enter Old Password and type the Password you want to enter.</a:t>
            </a:r>
          </a:p>
          <a:p>
            <a:pPr marL="342900" indent="-342900">
              <a:buAutoNum type="arabicPeriod"/>
            </a:pPr>
            <a:r>
              <a:rPr lang="en-US" b="1" dirty="0" smtClean="0">
                <a:solidFill>
                  <a:schemeClr val="bg1"/>
                </a:solidFill>
              </a:rPr>
              <a:t>Confirm or retype your New Password again – your New Password will be set.</a:t>
            </a:r>
            <a:endParaRPr lang="en-IN" b="1"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User\Desktop\LOGO ORBITZ.jpg"/>
          <p:cNvPicPr>
            <a:picLocks noChangeAspect="1" noChangeArrowheads="1"/>
          </p:cNvPicPr>
          <p:nvPr/>
        </p:nvPicPr>
        <p:blipFill>
          <a:blip r:embed="rId4" cstate="print"/>
          <a:srcRect/>
          <a:stretch>
            <a:fillRect/>
          </a:stretch>
        </p:blipFill>
        <p:spPr bwMode="auto">
          <a:xfrm>
            <a:off x="7664824" y="0"/>
            <a:ext cx="1479176" cy="1000108"/>
          </a:xfrm>
          <a:prstGeom prst="rect">
            <a:avLst/>
          </a:prstGeom>
          <a:noFill/>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0" name="Rectangle 9"/>
          <p:cNvSpPr/>
          <p:nvPr/>
        </p:nvSpPr>
        <p:spPr>
          <a:xfrm>
            <a:off x="0" y="1071546"/>
            <a:ext cx="9144000" cy="3701013"/>
          </a:xfrm>
          <a:prstGeom prst="rect">
            <a:avLst/>
          </a:prstGeom>
        </p:spPr>
        <p:txBody>
          <a:bodyPr wrap="square">
            <a:spAutoFit/>
          </a:bodyPr>
          <a:lstStyle/>
          <a:p>
            <a:endParaRPr lang="en-IN" sz="2400" dirty="0" smtClean="0">
              <a:solidFill>
                <a:schemeClr val="bg1"/>
              </a:solidFill>
              <a:latin typeface="Times New Roman" pitchFamily="18" charset="0"/>
              <a:cs typeface="Times New Roman" pitchFamily="18" charset="0"/>
            </a:endParaRPr>
          </a:p>
          <a:p>
            <a:r>
              <a:rPr lang="en-IN" sz="2000" b="1" dirty="0" smtClean="0">
                <a:solidFill>
                  <a:schemeClr val="bg1"/>
                </a:solidFill>
                <a:latin typeface="Times New Roman" pitchFamily="18" charset="0"/>
                <a:cs typeface="Times New Roman" pitchFamily="18" charset="0"/>
              </a:rPr>
              <a:t>	</a:t>
            </a:r>
          </a:p>
          <a:p>
            <a:r>
              <a:rPr lang="en-IN" sz="2000" b="1" dirty="0" smtClean="0">
                <a:solidFill>
                  <a:schemeClr val="bg1"/>
                </a:solidFill>
                <a:latin typeface="Times New Roman" pitchFamily="18" charset="0"/>
                <a:cs typeface="Times New Roman" pitchFamily="18" charset="0"/>
              </a:rPr>
              <a:t>	</a:t>
            </a:r>
            <a:r>
              <a:rPr lang="en-IN" sz="2000" dirty="0" err="1" smtClean="0">
                <a:solidFill>
                  <a:schemeClr val="bg1"/>
                </a:solidFill>
                <a:latin typeface="Times New Roman" pitchFamily="18" charset="0"/>
                <a:cs typeface="Times New Roman" pitchFamily="18" charset="0"/>
              </a:rPr>
              <a:t>Orbitz</a:t>
            </a:r>
            <a:r>
              <a:rPr lang="en-IN" sz="2000" dirty="0" smtClean="0">
                <a:solidFill>
                  <a:schemeClr val="bg1"/>
                </a:solidFill>
                <a:latin typeface="Times New Roman" pitchFamily="18" charset="0"/>
                <a:cs typeface="Times New Roman" pitchFamily="18" charset="0"/>
              </a:rPr>
              <a:t> company -  for all its business structured and being 	operated 	through various subsidiaries (Referral Business Consultants). </a:t>
            </a:r>
          </a:p>
          <a:p>
            <a:endParaRPr lang="en-IN" sz="2000" dirty="0" smtClean="0">
              <a:solidFill>
                <a:schemeClr val="bg1"/>
              </a:solidFill>
              <a:latin typeface="Times New Roman" pitchFamily="18" charset="0"/>
              <a:cs typeface="Times New Roman" pitchFamily="18" charset="0"/>
            </a:endParaRPr>
          </a:p>
          <a:p>
            <a:r>
              <a:rPr lang="en-IN" sz="2000" dirty="0" smtClean="0">
                <a:solidFill>
                  <a:schemeClr val="bg1"/>
                </a:solidFill>
                <a:latin typeface="Times New Roman" pitchFamily="18" charset="0"/>
                <a:cs typeface="Times New Roman" pitchFamily="18" charset="0"/>
              </a:rPr>
              <a:t>	</a:t>
            </a:r>
            <a:r>
              <a:rPr lang="en-IN" sz="2000" dirty="0" err="1" smtClean="0">
                <a:solidFill>
                  <a:schemeClr val="bg1"/>
                </a:solidFill>
                <a:latin typeface="Times New Roman" pitchFamily="18" charset="0"/>
                <a:cs typeface="Times New Roman" pitchFamily="18" charset="0"/>
              </a:rPr>
              <a:t>Orbitz</a:t>
            </a:r>
            <a:r>
              <a:rPr lang="en-IN" sz="2000" dirty="0" smtClean="0">
                <a:solidFill>
                  <a:schemeClr val="bg1"/>
                </a:solidFill>
                <a:latin typeface="Times New Roman" pitchFamily="18" charset="0"/>
                <a:cs typeface="Times New Roman" pitchFamily="18" charset="0"/>
              </a:rPr>
              <a:t> was established in 2009 for and providing  financial and 	professional consultancy services to Business Houses, High Net Worth 	Individuals, Firms, Private Limited and  Limited Concerns all over India 	and performing operations well in multiple states mainly Andhra 	Pradesh, </a:t>
            </a:r>
            <a:r>
              <a:rPr lang="en-IN" sz="2000" dirty="0" err="1" smtClean="0">
                <a:solidFill>
                  <a:schemeClr val="bg1"/>
                </a:solidFill>
                <a:latin typeface="Times New Roman" pitchFamily="18" charset="0"/>
                <a:cs typeface="Times New Roman" pitchFamily="18" charset="0"/>
              </a:rPr>
              <a:t>Telangana</a:t>
            </a:r>
            <a:r>
              <a:rPr lang="en-IN" sz="2000" dirty="0" smtClean="0">
                <a:solidFill>
                  <a:schemeClr val="bg1"/>
                </a:solidFill>
                <a:latin typeface="Times New Roman" pitchFamily="18" charset="0"/>
                <a:cs typeface="Times New Roman" pitchFamily="18" charset="0"/>
              </a:rPr>
              <a:t>, </a:t>
            </a:r>
            <a:r>
              <a:rPr lang="en-IN" sz="2000" dirty="0" err="1" smtClean="0">
                <a:solidFill>
                  <a:schemeClr val="bg1"/>
                </a:solidFill>
                <a:latin typeface="Times New Roman" pitchFamily="18" charset="0"/>
                <a:cs typeface="Times New Roman" pitchFamily="18" charset="0"/>
              </a:rPr>
              <a:t>Odisha</a:t>
            </a:r>
            <a:r>
              <a:rPr lang="en-IN" sz="2000" dirty="0" smtClean="0">
                <a:solidFill>
                  <a:schemeClr val="bg1"/>
                </a:solidFill>
                <a:latin typeface="Times New Roman" pitchFamily="18" charset="0"/>
                <a:cs typeface="Times New Roman" pitchFamily="18" charset="0"/>
              </a:rPr>
              <a:t>,  </a:t>
            </a:r>
            <a:r>
              <a:rPr lang="en-IN" sz="2000" dirty="0" err="1" smtClean="0">
                <a:solidFill>
                  <a:schemeClr val="bg1"/>
                </a:solidFill>
                <a:latin typeface="Times New Roman" pitchFamily="18" charset="0"/>
                <a:cs typeface="Times New Roman" pitchFamily="18" charset="0"/>
              </a:rPr>
              <a:t>Tamilnadu</a:t>
            </a:r>
            <a:r>
              <a:rPr lang="en-IN" sz="2000" dirty="0" smtClean="0">
                <a:solidFill>
                  <a:schemeClr val="bg1"/>
                </a:solidFill>
                <a:latin typeface="Times New Roman" pitchFamily="18" charset="0"/>
                <a:cs typeface="Times New Roman" pitchFamily="18" charset="0"/>
              </a:rPr>
              <a:t> , Karnataka, Kerala, 	Maharashtra 	and Gujarat.	</a:t>
            </a:r>
          </a:p>
          <a:p>
            <a:pPr algn="ctr"/>
            <a:endParaRPr lang="en-IN" sz="1050" b="1" dirty="0" smtClean="0">
              <a:solidFill>
                <a:schemeClr val="bg1"/>
              </a:solidFill>
              <a:latin typeface="Times New Roman" pitchFamily="18" charset="0"/>
              <a:cs typeface="Times New Roman" pitchFamily="18" charset="0"/>
            </a:endParaRP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18" name="Rectangle 17"/>
          <p:cNvSpPr/>
          <p:nvPr/>
        </p:nvSpPr>
        <p:spPr>
          <a:xfrm>
            <a:off x="0" y="214290"/>
            <a:ext cx="5500694" cy="523220"/>
          </a:xfrm>
          <a:prstGeom prst="rect">
            <a:avLst/>
          </a:prstGeom>
        </p:spPr>
        <p:txBody>
          <a:bodyPr wrap="square">
            <a:spAutoFit/>
          </a:bodyPr>
          <a:lstStyle/>
          <a:p>
            <a:pPr lvl="0">
              <a:spcBef>
                <a:spcPct val="0"/>
              </a:spcBef>
              <a:defRPr/>
            </a:pPr>
            <a:r>
              <a:rPr lang="en-US" sz="2800" b="1" dirty="0" smtClean="0">
                <a:latin typeface="Times New Roman" pitchFamily="18" charset="0"/>
                <a:cs typeface="Times New Roman" pitchFamily="18" charset="0"/>
              </a:rPr>
              <a:t>INTRODUCTION</a:t>
            </a:r>
            <a:r>
              <a:rPr lang="en-US" sz="2400" b="1" dirty="0" smtClean="0">
                <a:latin typeface="Times New Roman" pitchFamily="18" charset="0"/>
                <a:cs typeface="Times New Roman" pitchFamily="18" charset="0"/>
              </a:rPr>
              <a:t>  TO  ORBITZ</a:t>
            </a:r>
            <a:endParaRPr lang="en-US" sz="2400" b="1" dirty="0">
              <a:latin typeface="Times New Roman" pitchFamily="18" charset="0"/>
              <a:cs typeface="Times New Roman" pitchFamily="18" charset="0"/>
            </a:endParaRPr>
          </a:p>
        </p:txBody>
      </p:sp>
      <p:sp>
        <p:nvSpPr>
          <p:cNvPr id="20" name="TextBox 19"/>
          <p:cNvSpPr txBox="1"/>
          <p:nvPr/>
        </p:nvSpPr>
        <p:spPr>
          <a:xfrm>
            <a:off x="6357950" y="6429396"/>
            <a:ext cx="2786050" cy="461665"/>
          </a:xfrm>
          <a:prstGeom prst="rect">
            <a:avLst/>
          </a:prstGeom>
          <a:noFill/>
        </p:spPr>
        <p:txBody>
          <a:bodyPr wrap="square" rtlCol="0">
            <a:spAutoFit/>
          </a:bodyPr>
          <a:lstStyle/>
          <a:p>
            <a:r>
              <a:rPr lang="en-US" sz="2400" dirty="0" smtClean="0"/>
              <a:t>www.orbitzfin.com</a:t>
            </a:r>
            <a:endParaRPr lang="en-IN" sz="2400" dirty="0"/>
          </a:p>
        </p:txBody>
      </p:sp>
      <p:pic>
        <p:nvPicPr>
          <p:cNvPr id="21" name="Picture 8" descr="https://orbitzfin.com/images/logo.jpg"/>
          <p:cNvPicPr>
            <a:picLocks noChangeAspect="1" noChangeArrowheads="1"/>
          </p:cNvPicPr>
          <p:nvPr/>
        </p:nvPicPr>
        <p:blipFill>
          <a:blip r:embed="rId6"/>
          <a:srcRect/>
          <a:stretch>
            <a:fillRect/>
          </a:stretch>
        </p:blipFill>
        <p:spPr bwMode="auto">
          <a:xfrm>
            <a:off x="571472" y="6500834"/>
            <a:ext cx="2214578" cy="35716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2" name="Rectangle 11"/>
          <p:cNvSpPr/>
          <p:nvPr/>
        </p:nvSpPr>
        <p:spPr>
          <a:xfrm>
            <a:off x="285720" y="0"/>
            <a:ext cx="6421942" cy="830997"/>
          </a:xfrm>
          <a:prstGeom prst="rect">
            <a:avLst/>
          </a:prstGeom>
        </p:spPr>
        <p:txBody>
          <a:bodyPr wrap="square">
            <a:spAutoFit/>
          </a:bodyPr>
          <a:lstStyle/>
          <a:p>
            <a:pPr lvl="0" fontAlgn="base">
              <a:spcBef>
                <a:spcPct val="0"/>
              </a:spcBef>
              <a:spcAft>
                <a:spcPct val="0"/>
              </a:spcAft>
            </a:pPr>
            <a:r>
              <a:rPr lang="en-US" sz="2400" b="1" dirty="0">
                <a:latin typeface="Georgia" pitchFamily="18" charset="0"/>
                <a:ea typeface="Times New Roman" pitchFamily="18" charset="0"/>
                <a:cs typeface="Times New Roman" pitchFamily="18" charset="0"/>
              </a:rPr>
              <a:t> </a:t>
            </a:r>
            <a:r>
              <a:rPr lang="en-US" sz="2400" b="1" dirty="0" smtClean="0">
                <a:latin typeface="Georgia" pitchFamily="18" charset="0"/>
                <a:ea typeface="Times New Roman" pitchFamily="18" charset="0"/>
                <a:cs typeface="Times New Roman" pitchFamily="18" charset="0"/>
              </a:rPr>
              <a:t>    </a:t>
            </a:r>
          </a:p>
          <a:p>
            <a:pPr lvl="0" fontAlgn="base">
              <a:spcBef>
                <a:spcPct val="0"/>
              </a:spcBef>
              <a:spcAft>
                <a:spcPct val="0"/>
              </a:spcAft>
            </a:pPr>
            <a:r>
              <a:rPr kumimoji="0" lang="en-US" sz="2400" b="1" i="0" u="none" strike="noStrike" cap="none" normalizeH="0" baseline="0" dirty="0" smtClean="0">
                <a:ln>
                  <a:noFill/>
                </a:ln>
                <a:effectLst/>
                <a:latin typeface="Georgia" pitchFamily="18" charset="0"/>
                <a:ea typeface="Times New Roman" pitchFamily="18" charset="0"/>
                <a:cs typeface="Times New Roman" pitchFamily="18" charset="0"/>
              </a:rPr>
              <a:t>      LOG OUT FROM APP</a:t>
            </a:r>
            <a:endParaRPr kumimoji="0" lang="en-US" sz="1600" b="0" i="0" u="none" strike="noStrike" cap="none" normalizeH="0" baseline="0" dirty="0" smtClean="0">
              <a:ln>
                <a:noFill/>
              </a:ln>
              <a:effectLst/>
              <a:latin typeface="Arial" pitchFamily="34" charset="0"/>
              <a:cs typeface="Arial" pitchFamily="34" charset="0"/>
            </a:endParaRPr>
          </a:p>
        </p:txBody>
      </p:sp>
      <p:sp>
        <p:nvSpPr>
          <p:cNvPr id="13" name="Freeform 12"/>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pic>
        <p:nvPicPr>
          <p:cNvPr id="15"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11" name="Picture 3" descr="C:\Users\User\Desktop\PPT Screenshots\506e1fdf-c021-4642-8d47-fca52d6471b8.jpg"/>
          <p:cNvPicPr>
            <a:picLocks noChangeAspect="1" noChangeArrowheads="1"/>
          </p:cNvPicPr>
          <p:nvPr/>
        </p:nvPicPr>
        <p:blipFill>
          <a:blip r:embed="rId6"/>
          <a:srcRect/>
          <a:stretch>
            <a:fillRect/>
          </a:stretch>
        </p:blipFill>
        <p:spPr bwMode="auto">
          <a:xfrm>
            <a:off x="4786314" y="1357298"/>
            <a:ext cx="1928826" cy="3929090"/>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 descr="C:\Users\User\Desktop\PPT Screenshots\55e777fa-1528-4d07-b79d-7d3100a26a52.jpg"/>
          <p:cNvPicPr>
            <a:picLocks noChangeAspect="1" noChangeArrowheads="1"/>
          </p:cNvPicPr>
          <p:nvPr/>
        </p:nvPicPr>
        <p:blipFill>
          <a:blip r:embed="rId7"/>
          <a:srcRect/>
          <a:stretch>
            <a:fillRect/>
          </a:stretch>
        </p:blipFill>
        <p:spPr bwMode="auto">
          <a:xfrm>
            <a:off x="1928794" y="1357298"/>
            <a:ext cx="1983376" cy="3929090"/>
          </a:xfrm>
          <a:prstGeom prst="rect">
            <a:avLst/>
          </a:prstGeom>
          <a:ln w="88900" cap="sq" cmpd="thickThin">
            <a:solidFill>
              <a:srgbClr val="000000"/>
            </a:solidFill>
            <a:prstDash val="solid"/>
            <a:miter lim="800000"/>
          </a:ln>
          <a:effectLst>
            <a:innerShdw blurRad="76200">
              <a:srgbClr val="000000"/>
            </a:innerShdw>
          </a:effectLst>
        </p:spPr>
      </p:pic>
      <p:sp>
        <p:nvSpPr>
          <p:cNvPr id="18" name="TextBox 17"/>
          <p:cNvSpPr txBox="1"/>
          <p:nvPr/>
        </p:nvSpPr>
        <p:spPr>
          <a:xfrm>
            <a:off x="1857356" y="5429264"/>
            <a:ext cx="5415713" cy="984885"/>
          </a:xfrm>
          <a:prstGeom prst="rect">
            <a:avLst/>
          </a:prstGeom>
          <a:noFill/>
        </p:spPr>
        <p:txBody>
          <a:bodyPr wrap="none" rtlCol="0">
            <a:spAutoFit/>
          </a:bodyPr>
          <a:lstStyle/>
          <a:p>
            <a:pPr marL="342900" indent="-342900">
              <a:buAutoNum type="arabicPeriod"/>
            </a:pPr>
            <a:r>
              <a:rPr lang="en-US" sz="2000" b="1" dirty="0" smtClean="0">
                <a:solidFill>
                  <a:schemeClr val="bg1"/>
                </a:solidFill>
              </a:rPr>
              <a:t>Go to Profile</a:t>
            </a:r>
          </a:p>
          <a:p>
            <a:pPr marL="342900" indent="-342900">
              <a:buAutoNum type="arabicPeriod"/>
            </a:pPr>
            <a:r>
              <a:rPr lang="en-US" sz="2000" b="1" dirty="0" smtClean="0">
                <a:solidFill>
                  <a:schemeClr val="bg1"/>
                </a:solidFill>
              </a:rPr>
              <a:t>Press Log Out Icon and you will be logged out.</a:t>
            </a:r>
          </a:p>
          <a:p>
            <a:endParaRPr lang="en-IN"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a:stretch>
            <a:fillRect/>
          </a:stretch>
        </p:blipFill>
        <p:spPr>
          <a:xfrm>
            <a:off x="0" y="0"/>
            <a:ext cx="9144685" cy="6855798"/>
          </a:xfrm>
          <a:prstGeom prst="rect">
            <a:avLst/>
          </a:prstGeom>
        </p:spPr>
      </p:pic>
      <p:sp>
        <p:nvSpPr>
          <p:cNvPr id="19" name="Freeform 18"/>
          <p:cNvSpPr/>
          <p:nvPr/>
        </p:nvSpPr>
        <p:spPr>
          <a:xfrm>
            <a:off x="0" y="0"/>
            <a:ext cx="4869044" cy="6858000"/>
          </a:xfrm>
          <a:custGeom>
            <a:avLst/>
            <a:gdLst>
              <a:gd name="connsiteX0" fmla="*/ 0 w 6763407"/>
              <a:gd name="connsiteY0" fmla="*/ 0 h 7912100"/>
              <a:gd name="connsiteX1" fmla="*/ 6763407 w 6763407"/>
              <a:gd name="connsiteY1" fmla="*/ 0 h 7912100"/>
              <a:gd name="connsiteX2" fmla="*/ 4390727 w 6763407"/>
              <a:gd name="connsiteY2" fmla="*/ 7912100 h 7912100"/>
              <a:gd name="connsiteX3" fmla="*/ 0 w 6763407"/>
              <a:gd name="connsiteY3" fmla="*/ 7912100 h 7912100"/>
            </a:gdLst>
            <a:ahLst/>
            <a:cxnLst>
              <a:cxn ang="0">
                <a:pos x="connsiteX0" y="connsiteY0"/>
              </a:cxn>
              <a:cxn ang="0">
                <a:pos x="connsiteX1" y="connsiteY1"/>
              </a:cxn>
              <a:cxn ang="0">
                <a:pos x="connsiteX2" y="connsiteY2"/>
              </a:cxn>
              <a:cxn ang="0">
                <a:pos x="connsiteX3" y="connsiteY3"/>
              </a:cxn>
            </a:cxnLst>
            <a:rect l="l" t="t" r="r" b="b"/>
            <a:pathLst>
              <a:path w="6763407" h="7912100">
                <a:moveTo>
                  <a:pt x="0" y="0"/>
                </a:moveTo>
                <a:lnTo>
                  <a:pt x="6763407" y="0"/>
                </a:lnTo>
                <a:lnTo>
                  <a:pt x="4390727" y="7912100"/>
                </a:lnTo>
                <a:lnTo>
                  <a:pt x="0" y="791210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0976" tIns="35488" rIns="70976" bIns="35488" rtlCol="0" anchor="ctr">
            <a:noAutofit/>
          </a:bodyPr>
          <a:lstStyle/>
          <a:p>
            <a:pPr algn="ctr"/>
            <a:endParaRPr lang="en-IN">
              <a:solidFill>
                <a:prstClr val="white"/>
              </a:solidFill>
            </a:endParaRPr>
          </a:p>
        </p:txBody>
      </p:sp>
      <p:sp>
        <p:nvSpPr>
          <p:cNvPr id="14" name="Rectangle 13"/>
          <p:cNvSpPr/>
          <p:nvPr/>
        </p:nvSpPr>
        <p:spPr>
          <a:xfrm rot="5400000">
            <a:off x="1142998" y="-1142999"/>
            <a:ext cx="6858002" cy="9144001"/>
          </a:xfrm>
          <a:prstGeom prst="rect">
            <a:avLst/>
          </a:prstGeom>
          <a:gradFill flip="none" rotWithShape="1">
            <a:gsLst>
              <a:gs pos="22000">
                <a:schemeClr val="bg1"/>
              </a:gs>
              <a:gs pos="50000">
                <a:schemeClr val="bg1">
                  <a:alpha val="0"/>
                </a:schemeClr>
              </a:gs>
              <a:gs pos="100000">
                <a:schemeClr val="bg1">
                  <a:alpha val="0"/>
                </a:schemeClr>
              </a:gs>
            </a:gsLst>
            <a:lin ang="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0976" tIns="35488" rIns="70976" bIns="35488" rtlCol="0" anchor="ctr"/>
          <a:lstStyle/>
          <a:p>
            <a:endParaRPr lang="en-IN" dirty="0">
              <a:solidFill>
                <a:schemeClr val="tx1"/>
              </a:solidFill>
            </a:endParaRPr>
          </a:p>
        </p:txBody>
      </p:sp>
      <p:grpSp>
        <p:nvGrpSpPr>
          <p:cNvPr id="4" name="Group 4"/>
          <p:cNvGrpSpPr/>
          <p:nvPr/>
        </p:nvGrpSpPr>
        <p:grpSpPr>
          <a:xfrm>
            <a:off x="668296" y="1285860"/>
            <a:ext cx="7464027" cy="3616463"/>
            <a:chOff x="928304" y="1816372"/>
            <a:chExt cx="10368001" cy="3511094"/>
          </a:xfrm>
        </p:grpSpPr>
        <p:sp>
          <p:nvSpPr>
            <p:cNvPr id="21" name="Rectangle 20"/>
            <p:cNvSpPr/>
            <p:nvPr/>
          </p:nvSpPr>
          <p:spPr>
            <a:xfrm>
              <a:off x="928305" y="3599466"/>
              <a:ext cx="10368000" cy="17280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34312"/>
              <a:endParaRPr lang="en-IN" sz="3400" b="1" dirty="0" smtClean="0">
                <a:solidFill>
                  <a:prstClr val="white"/>
                </a:solidFill>
                <a:effectLst>
                  <a:outerShdw blurRad="12700" dist="38100" dir="2700000" algn="tl" rotWithShape="0">
                    <a:prstClr val="black">
                      <a:alpha val="20000"/>
                    </a:prstClr>
                  </a:outerShdw>
                </a:effectLst>
                <a:latin typeface="Aharoni" pitchFamily="2" charset="-79"/>
                <a:cs typeface="Aharoni" pitchFamily="2" charset="-79"/>
              </a:endParaRPr>
            </a:p>
          </p:txBody>
        </p:sp>
        <p:sp>
          <p:nvSpPr>
            <p:cNvPr id="22" name="Rectangle 21"/>
            <p:cNvSpPr/>
            <p:nvPr/>
          </p:nvSpPr>
          <p:spPr>
            <a:xfrm>
              <a:off x="928305" y="3520636"/>
              <a:ext cx="10224000" cy="5845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34312"/>
              <a:endParaRPr lang="en-IN" sz="3400" b="1" dirty="0" smtClean="0">
                <a:solidFill>
                  <a:prstClr val="white"/>
                </a:solidFill>
                <a:effectLst>
                  <a:outerShdw blurRad="12700" dist="38100" dir="2700000" algn="tl" rotWithShape="0">
                    <a:prstClr val="black">
                      <a:alpha val="20000"/>
                    </a:prstClr>
                  </a:outerShdw>
                </a:effectLst>
                <a:latin typeface="Century Gothic" pitchFamily="34" charset="0"/>
                <a:cs typeface="Aharoni" pitchFamily="2" charset="-79"/>
              </a:endParaRPr>
            </a:p>
          </p:txBody>
        </p:sp>
        <p:grpSp>
          <p:nvGrpSpPr>
            <p:cNvPr id="5" name="Group 2"/>
            <p:cNvGrpSpPr/>
            <p:nvPr/>
          </p:nvGrpSpPr>
          <p:grpSpPr>
            <a:xfrm>
              <a:off x="928304" y="1816372"/>
              <a:ext cx="10080000" cy="2534880"/>
              <a:chOff x="928304" y="1752204"/>
              <a:chExt cx="10080000" cy="2534880"/>
            </a:xfrm>
          </p:grpSpPr>
          <p:sp>
            <p:nvSpPr>
              <p:cNvPr id="24" name="Rectangle 23"/>
              <p:cNvSpPr/>
              <p:nvPr/>
            </p:nvSpPr>
            <p:spPr>
              <a:xfrm>
                <a:off x="928304" y="1752204"/>
                <a:ext cx="10080000" cy="2395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312">
                  <a:spcBef>
                    <a:spcPts val="466"/>
                  </a:spcBef>
                </a:pPr>
                <a:r>
                  <a:rPr lang="en-IN" sz="3300" b="1" dirty="0" smtClean="0">
                    <a:solidFill>
                      <a:prstClr val="white"/>
                    </a:solidFill>
                    <a:effectLst>
                      <a:outerShdw blurRad="12700" dist="38100" dir="2700000" algn="tl" rotWithShape="0">
                        <a:prstClr val="black">
                          <a:alpha val="20000"/>
                        </a:prstClr>
                      </a:outerShdw>
                    </a:effectLst>
                    <a:latin typeface="Montserrat Semi"/>
                    <a:cs typeface="Aharoni" pitchFamily="2" charset="-79"/>
                  </a:rPr>
                  <a:t>OrbitzPay…… Launches An Ideal Solution ….. </a:t>
                </a:r>
              </a:p>
              <a:p>
                <a:pPr marL="134312">
                  <a:spcBef>
                    <a:spcPts val="466"/>
                  </a:spcBef>
                </a:pPr>
                <a:endParaRPr lang="en-IN" sz="4000" dirty="0" smtClean="0">
                  <a:solidFill>
                    <a:prstClr val="white"/>
                  </a:solidFill>
                  <a:effectLst>
                    <a:outerShdw blurRad="12700" dist="38100" dir="2700000" algn="tl" rotWithShape="0">
                      <a:prstClr val="black">
                        <a:alpha val="20000"/>
                      </a:prstClr>
                    </a:outerShdw>
                  </a:effectLst>
                  <a:latin typeface="Aharoni" pitchFamily="2" charset="-79"/>
                  <a:cs typeface="Aharoni" pitchFamily="2" charset="-79"/>
                </a:endParaRPr>
              </a:p>
              <a:p>
                <a:pPr marL="134312">
                  <a:spcBef>
                    <a:spcPts val="466"/>
                  </a:spcBef>
                </a:pPr>
                <a:r>
                  <a:rPr lang="en-IN" sz="4000" dirty="0" smtClean="0">
                    <a:solidFill>
                      <a:prstClr val="white"/>
                    </a:solidFill>
                    <a:effectLst>
                      <a:outerShdw blurRad="12700" dist="38100" dir="2700000" algn="tl" rotWithShape="0">
                        <a:prstClr val="black">
                          <a:alpha val="20000"/>
                        </a:prstClr>
                      </a:outerShdw>
                    </a:effectLst>
                    <a:latin typeface="Aharoni" pitchFamily="2" charset="-79"/>
                    <a:cs typeface="Aharoni" pitchFamily="2" charset="-79"/>
                  </a:rPr>
                  <a:t>GUARANTEED INCOME PLAN</a:t>
                </a:r>
                <a:endParaRPr lang="en-IN" sz="4000" dirty="0">
                  <a:solidFill>
                    <a:prstClr val="white"/>
                  </a:solidFill>
                  <a:effectLst>
                    <a:outerShdw blurRad="12700" dist="38100" dir="2700000" algn="tl" rotWithShape="0">
                      <a:prstClr val="black">
                        <a:alpha val="20000"/>
                      </a:prstClr>
                    </a:outerShdw>
                  </a:effectLst>
                  <a:latin typeface="Aharoni" pitchFamily="2" charset="-79"/>
                  <a:cs typeface="Aharoni" pitchFamily="2" charset="-79"/>
                </a:endParaRPr>
              </a:p>
            </p:txBody>
          </p:sp>
          <p:cxnSp>
            <p:nvCxnSpPr>
              <p:cNvPr id="25" name="Straight Connector 24"/>
              <p:cNvCxnSpPr/>
              <p:nvPr/>
            </p:nvCxnSpPr>
            <p:spPr>
              <a:xfrm>
                <a:off x="1176260" y="4285496"/>
                <a:ext cx="9792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 name="Group 25"/>
          <p:cNvGrpSpPr/>
          <p:nvPr/>
        </p:nvGrpSpPr>
        <p:grpSpPr>
          <a:xfrm>
            <a:off x="1928794" y="3857625"/>
            <a:ext cx="4509516" cy="590452"/>
            <a:chOff x="1343647" y="5346947"/>
            <a:chExt cx="3600312" cy="772035"/>
          </a:xfrm>
        </p:grpSpPr>
        <p:sp>
          <p:nvSpPr>
            <p:cNvPr id="27" name="Rectangle 26"/>
            <p:cNvSpPr/>
            <p:nvPr/>
          </p:nvSpPr>
          <p:spPr>
            <a:xfrm>
              <a:off x="1343649" y="5346947"/>
              <a:ext cx="3600000" cy="6120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34312"/>
              <a:endParaRPr lang="en-IN" sz="3400" b="1" dirty="0" smtClean="0">
                <a:solidFill>
                  <a:prstClr val="white"/>
                </a:solidFill>
                <a:effectLst>
                  <a:outerShdw blurRad="12700" dist="38100" dir="2700000" algn="tl" rotWithShape="0">
                    <a:prstClr val="black">
                      <a:alpha val="20000"/>
                    </a:prstClr>
                  </a:outerShdw>
                </a:effectLst>
                <a:latin typeface="Aharoni" pitchFamily="2" charset="-79"/>
                <a:cs typeface="Aharoni" pitchFamily="2" charset="-79"/>
              </a:endParaRPr>
            </a:p>
          </p:txBody>
        </p:sp>
        <p:sp>
          <p:nvSpPr>
            <p:cNvPr id="28" name="Rectangle 27"/>
            <p:cNvSpPr/>
            <p:nvPr/>
          </p:nvSpPr>
          <p:spPr>
            <a:xfrm>
              <a:off x="1343647" y="5354370"/>
              <a:ext cx="3600312" cy="764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312">
                <a:spcBef>
                  <a:spcPts val="466"/>
                </a:spcBef>
              </a:pPr>
              <a:r>
                <a:rPr lang="en-US" sz="2500" b="1" dirty="0" smtClean="0">
                  <a:solidFill>
                    <a:prstClr val="white"/>
                  </a:solidFill>
                  <a:effectLst>
                    <a:outerShdw blurRad="12700" dist="38100" dir="2700000" algn="tl" rotWithShape="0">
                      <a:prstClr val="black">
                        <a:alpha val="20000"/>
                      </a:prstClr>
                    </a:outerShdw>
                  </a:effectLst>
                  <a:latin typeface="Montserrat Semi"/>
                  <a:cs typeface="Aharoni" pitchFamily="2" charset="-79"/>
                </a:rPr>
                <a:t>          </a:t>
              </a:r>
              <a:r>
                <a:rPr lang="en-US" sz="3200" b="1" dirty="0" smtClean="0">
                  <a:solidFill>
                    <a:prstClr val="white"/>
                  </a:solidFill>
                  <a:effectLst>
                    <a:outerShdw blurRad="12700" dist="38100" dir="2700000" algn="tl" rotWithShape="0">
                      <a:prstClr val="black">
                        <a:alpha val="20000"/>
                      </a:prstClr>
                    </a:outerShdw>
                  </a:effectLst>
                  <a:latin typeface="Montserrat Semi"/>
                  <a:cs typeface="Aharoni" pitchFamily="2" charset="-79"/>
                </a:rPr>
                <a:t>For everyone</a:t>
              </a:r>
              <a:endParaRPr lang="en-US" sz="3200" b="1" dirty="0">
                <a:solidFill>
                  <a:prstClr val="white"/>
                </a:solidFill>
                <a:effectLst>
                  <a:outerShdw blurRad="12700" dist="38100" dir="2700000" algn="tl" rotWithShape="0">
                    <a:prstClr val="black">
                      <a:alpha val="20000"/>
                    </a:prstClr>
                  </a:outerShdw>
                </a:effectLst>
                <a:latin typeface="Montserrat Semi"/>
                <a:cs typeface="Aharoni" pitchFamily="2" charset="-79"/>
              </a:endParaRPr>
            </a:p>
          </p:txBody>
        </p:sp>
      </p:grpSp>
      <p:pic>
        <p:nvPicPr>
          <p:cNvPr id="23" name="Picture 2" descr="C:\Users\User\Desktop\LOGO ORBITZ.jpg"/>
          <p:cNvPicPr>
            <a:picLocks noChangeAspect="1" noChangeArrowheads="1"/>
          </p:cNvPicPr>
          <p:nvPr/>
        </p:nvPicPr>
        <p:blipFill>
          <a:blip r:embed="rId5" cstate="print"/>
          <a:srcRect/>
          <a:stretch>
            <a:fillRect/>
          </a:stretch>
        </p:blipFill>
        <p:spPr bwMode="auto">
          <a:xfrm>
            <a:off x="6357950" y="0"/>
            <a:ext cx="2786050" cy="1000108"/>
          </a:xfrm>
          <a:prstGeom prst="rect">
            <a:avLst/>
          </a:prstGeom>
          <a:noFill/>
        </p:spPr>
      </p:pic>
      <p:pic>
        <p:nvPicPr>
          <p:cNvPr id="26" name="Picture 8" descr="https://orbitzfin.com/images/logo.jpg"/>
          <p:cNvPicPr>
            <a:picLocks noChangeAspect="1" noChangeArrowheads="1"/>
          </p:cNvPicPr>
          <p:nvPr/>
        </p:nvPicPr>
        <p:blipFill>
          <a:blip r:embed="rId6"/>
          <a:srcRect/>
          <a:stretch>
            <a:fillRect/>
          </a:stretch>
        </p:blipFill>
        <p:spPr bwMode="auto">
          <a:xfrm>
            <a:off x="0" y="6000768"/>
            <a:ext cx="3929058" cy="857232"/>
          </a:xfrm>
          <a:prstGeom prst="rect">
            <a:avLst/>
          </a:prstGeom>
          <a:noFill/>
        </p:spPr>
      </p:pic>
      <p:sp>
        <p:nvSpPr>
          <p:cNvPr id="33" name="TextBox 32"/>
          <p:cNvSpPr txBox="1"/>
          <p:nvPr/>
        </p:nvSpPr>
        <p:spPr>
          <a:xfrm>
            <a:off x="5643570" y="6357958"/>
            <a:ext cx="3500430" cy="523220"/>
          </a:xfrm>
          <a:prstGeom prst="rect">
            <a:avLst/>
          </a:prstGeom>
          <a:noFill/>
        </p:spPr>
        <p:txBody>
          <a:bodyPr wrap="square" rtlCol="0">
            <a:spAutoFit/>
          </a:bodyPr>
          <a:lstStyle/>
          <a:p>
            <a:r>
              <a:rPr lang="en-US" sz="2800" b="1" dirty="0" smtClean="0">
                <a:solidFill>
                  <a:srgbClr val="FF0000"/>
                </a:solidFill>
              </a:rPr>
              <a:t>www.orbitzfin.com</a:t>
            </a:r>
            <a:endParaRPr lang="en-IN" sz="2800" b="1" dirty="0">
              <a:solidFill>
                <a:srgbClr val="FF0000"/>
              </a:solidFill>
            </a:endParaRPr>
          </a:p>
        </p:txBody>
      </p:sp>
    </p:spTree>
    <p:custDataLst>
      <p:tags r:id="rId1"/>
    </p:custDataLst>
    <p:extLst>
      <p:ext uri="{BB962C8B-B14F-4D97-AF65-F5344CB8AC3E}">
        <p14:creationId xmlns:p14="http://schemas.microsoft.com/office/powerpoint/2010/main" xmlns="" val="311077889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flipH="1">
            <a:off x="-343" y="-2202"/>
            <a:ext cx="9144685" cy="6862403"/>
          </a:xfrm>
          <a:prstGeom prst="rect">
            <a:avLst/>
          </a:prstGeom>
        </p:spPr>
      </p:pic>
      <p:sp>
        <p:nvSpPr>
          <p:cNvPr id="14" name="Rectangle 13"/>
          <p:cNvSpPr/>
          <p:nvPr/>
        </p:nvSpPr>
        <p:spPr>
          <a:xfrm rot="5400000">
            <a:off x="1142998" y="-1071540"/>
            <a:ext cx="6858002" cy="9144001"/>
          </a:xfrm>
          <a:prstGeom prst="rect">
            <a:avLst/>
          </a:prstGeom>
          <a:gradFill flip="none" rotWithShape="1">
            <a:gsLst>
              <a:gs pos="22000">
                <a:schemeClr val="bg1"/>
              </a:gs>
              <a:gs pos="50000">
                <a:schemeClr val="bg1">
                  <a:alpha val="0"/>
                </a:schemeClr>
              </a:gs>
              <a:gs pos="100000">
                <a:schemeClr val="bg1">
                  <a:alpha val="0"/>
                </a:schemeClr>
              </a:gs>
            </a:gsLst>
            <a:lin ang="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0976" tIns="35488" rIns="70976" bIns="35488" rtlCol="0" anchor="ctr"/>
          <a:lstStyle/>
          <a:p>
            <a:pPr algn="ctr"/>
            <a:endParaRPr lang="en-IN" dirty="0">
              <a:solidFill>
                <a:srgbClr val="FF0000"/>
              </a:solidFill>
            </a:endParaRPr>
          </a:p>
        </p:txBody>
      </p:sp>
      <p:sp>
        <p:nvSpPr>
          <p:cNvPr id="20" name="Rectangle 19"/>
          <p:cNvSpPr/>
          <p:nvPr/>
        </p:nvSpPr>
        <p:spPr>
          <a:xfrm>
            <a:off x="579541" y="1576221"/>
            <a:ext cx="7984920" cy="3734792"/>
          </a:xfrm>
          <a:prstGeom prst="rect">
            <a:avLst/>
          </a:prstGeom>
          <a:noFill/>
          <a:ln w="57150" cap="flat" cmpd="sng" algn="ctr">
            <a:solidFill>
              <a:schemeClr val="accent1"/>
            </a:solidFill>
            <a:prstDash val="solid"/>
            <a:miter lim="800000"/>
          </a:ln>
          <a:effectLst/>
        </p:spPr>
        <p:txBody>
          <a:bodyPr lIns="70976" tIns="35488" rIns="70976" bIns="35488" rtlCol="0" anchor="ctr"/>
          <a:lstStyle/>
          <a:p>
            <a:pPr algn="ctr" defTabSz="709757">
              <a:defRPr/>
            </a:pPr>
            <a:endParaRPr lang="en-US" sz="1400" kern="0" dirty="0">
              <a:solidFill>
                <a:sysClr val="window" lastClr="FFFFFF"/>
              </a:solidFill>
            </a:endParaRPr>
          </a:p>
        </p:txBody>
      </p:sp>
      <p:grpSp>
        <p:nvGrpSpPr>
          <p:cNvPr id="3" name="Group 29"/>
          <p:cNvGrpSpPr/>
          <p:nvPr/>
        </p:nvGrpSpPr>
        <p:grpSpPr>
          <a:xfrm>
            <a:off x="668300" y="2757823"/>
            <a:ext cx="4120764" cy="879628"/>
            <a:chOff x="928306" y="2602536"/>
            <a:chExt cx="5724001" cy="1014830"/>
          </a:xfrm>
        </p:grpSpPr>
        <p:sp>
          <p:nvSpPr>
            <p:cNvPr id="25" name="Rectangle 24"/>
            <p:cNvSpPr/>
            <p:nvPr/>
          </p:nvSpPr>
          <p:spPr>
            <a:xfrm>
              <a:off x="928307" y="2681366"/>
              <a:ext cx="5724000" cy="936000"/>
            </a:xfrm>
            <a:prstGeom prst="rect">
              <a:avLst/>
            </a:prstGeom>
            <a:solidFill>
              <a:srgbClr val="007E7D">
                <a:lumMod val="75000"/>
                <a:alpha val="80000"/>
              </a:srgbClr>
            </a:solidFill>
            <a:ln w="12700" cap="flat" cmpd="sng" algn="ctr">
              <a:noFill/>
              <a:prstDash val="solid"/>
              <a:miter lim="800000"/>
            </a:ln>
            <a:effectLst/>
          </p:spPr>
          <p:txBody>
            <a:bodyPr wrap="square" rtlCol="0" anchor="ctr">
              <a:noAutofit/>
            </a:bodyPr>
            <a:lstStyle/>
            <a:p>
              <a:pPr marL="121288" defTabSz="739425">
                <a:defRPr/>
              </a:pPr>
              <a:endParaRPr lang="en-IN" sz="3100" b="1" kern="0" dirty="0">
                <a:solidFill>
                  <a:prstClr val="white"/>
                </a:solidFill>
                <a:effectLst>
                  <a:outerShdw blurRad="12700" dist="38100" dir="2700000" algn="tl" rotWithShape="0">
                    <a:prstClr val="black">
                      <a:alpha val="20000"/>
                    </a:prstClr>
                  </a:outerShdw>
                </a:effectLst>
                <a:latin typeface="Aharoni" pitchFamily="2" charset="-79"/>
                <a:cs typeface="Aharoni" pitchFamily="2" charset="-79"/>
              </a:endParaRPr>
            </a:p>
          </p:txBody>
        </p:sp>
        <p:sp>
          <p:nvSpPr>
            <p:cNvPr id="26" name="Rectangle 25"/>
            <p:cNvSpPr/>
            <p:nvPr/>
          </p:nvSpPr>
          <p:spPr>
            <a:xfrm>
              <a:off x="928306" y="2602536"/>
              <a:ext cx="5616000" cy="936000"/>
            </a:xfrm>
            <a:prstGeom prst="rect">
              <a:avLst/>
            </a:prstGeom>
            <a:solidFill>
              <a:srgbClr val="FC6C00">
                <a:alpha val="80000"/>
              </a:srgbClr>
            </a:solidFill>
            <a:ln w="12700" cap="flat" cmpd="sng" algn="ctr">
              <a:noFill/>
              <a:prstDash val="solid"/>
              <a:miter lim="800000"/>
            </a:ln>
            <a:effectLst/>
          </p:spPr>
          <p:txBody>
            <a:bodyPr wrap="square" rtlCol="0" anchor="ctr">
              <a:noAutofit/>
            </a:bodyPr>
            <a:lstStyle/>
            <a:p>
              <a:pPr marL="121288" defTabSz="739425">
                <a:defRPr/>
              </a:pPr>
              <a:endParaRPr lang="en-IN" sz="3100" b="1" kern="0" dirty="0">
                <a:solidFill>
                  <a:prstClr val="white"/>
                </a:solidFill>
                <a:effectLst>
                  <a:outerShdw blurRad="12700" dist="38100" dir="2700000" algn="tl" rotWithShape="0">
                    <a:prstClr val="black">
                      <a:alpha val="20000"/>
                    </a:prstClr>
                  </a:outerShdw>
                </a:effectLst>
                <a:latin typeface="Century Gothic" pitchFamily="34" charset="0"/>
                <a:cs typeface="Aharoni" pitchFamily="2" charset="-79"/>
              </a:endParaRPr>
            </a:p>
          </p:txBody>
        </p:sp>
        <p:sp>
          <p:nvSpPr>
            <p:cNvPr id="30" name="Rectangle 29"/>
            <p:cNvSpPr/>
            <p:nvPr/>
          </p:nvSpPr>
          <p:spPr>
            <a:xfrm>
              <a:off x="928306" y="2643879"/>
              <a:ext cx="5616000" cy="887707"/>
            </a:xfrm>
            <a:prstGeom prst="rect">
              <a:avLst/>
            </a:prstGeom>
            <a:noFill/>
            <a:ln w="12700" cap="flat" cmpd="sng" algn="ctr">
              <a:noFill/>
              <a:prstDash val="solid"/>
              <a:miter lim="800000"/>
            </a:ln>
            <a:effectLst/>
          </p:spPr>
          <p:txBody>
            <a:bodyPr wrap="square" rtlCol="0" anchor="ctr">
              <a:spAutoFit/>
            </a:bodyPr>
            <a:lstStyle/>
            <a:p>
              <a:pPr marL="121288" defTabSz="739425">
                <a:defRPr/>
              </a:pPr>
              <a:r>
                <a:rPr lang="en-IN" sz="4400" kern="0" dirty="0">
                  <a:solidFill>
                    <a:prstClr val="white"/>
                  </a:solidFill>
                  <a:effectLst>
                    <a:outerShdw blurRad="12700" dist="38100" dir="2700000" algn="tl" rotWithShape="0">
                      <a:prstClr val="black">
                        <a:alpha val="20000"/>
                      </a:prstClr>
                    </a:outerShdw>
                  </a:effectLst>
                  <a:latin typeface="Aharoni" pitchFamily="2" charset="-79"/>
                  <a:cs typeface="Aharoni" pitchFamily="2" charset="-79"/>
                </a:rPr>
                <a:t>THANK </a:t>
              </a:r>
              <a:r>
                <a:rPr lang="en-IN" sz="4400" kern="0" dirty="0" smtClean="0">
                  <a:solidFill>
                    <a:prstClr val="white"/>
                  </a:solidFill>
                  <a:effectLst>
                    <a:outerShdw blurRad="12700" dist="38100" dir="2700000" algn="tl" rotWithShape="0">
                      <a:prstClr val="black">
                        <a:alpha val="20000"/>
                      </a:prstClr>
                    </a:outerShdw>
                  </a:effectLst>
                  <a:latin typeface="Aharoni" pitchFamily="2" charset="-79"/>
                  <a:cs typeface="Aharoni" pitchFamily="2" charset="-79"/>
                </a:rPr>
                <a:t>YOU</a:t>
              </a:r>
              <a:endParaRPr lang="en-IN" sz="4400" kern="0" dirty="0">
                <a:solidFill>
                  <a:prstClr val="white"/>
                </a:solidFill>
                <a:effectLst>
                  <a:outerShdw blurRad="12700" dist="38100" dir="2700000" algn="tl" rotWithShape="0">
                    <a:prstClr val="black">
                      <a:alpha val="20000"/>
                    </a:prstClr>
                  </a:outerShdw>
                </a:effectLst>
                <a:latin typeface="Arial Black" pitchFamily="34" charset="0"/>
                <a:cs typeface="Arial" pitchFamily="34" charset="0"/>
              </a:endParaRPr>
            </a:p>
          </p:txBody>
        </p:sp>
      </p:grpSp>
      <p:pic>
        <p:nvPicPr>
          <p:cNvPr id="19" name="Picture 2" descr="C:\Users\User\Desktop\LOGO ORBITZ.jpg"/>
          <p:cNvPicPr>
            <a:picLocks noChangeAspect="1" noChangeArrowheads="1"/>
          </p:cNvPicPr>
          <p:nvPr/>
        </p:nvPicPr>
        <p:blipFill>
          <a:blip r:embed="rId5" cstate="print"/>
          <a:srcRect/>
          <a:stretch>
            <a:fillRect/>
          </a:stretch>
        </p:blipFill>
        <p:spPr bwMode="auto">
          <a:xfrm>
            <a:off x="4714876" y="0"/>
            <a:ext cx="4429124" cy="1571612"/>
          </a:xfrm>
          <a:prstGeom prst="rect">
            <a:avLst/>
          </a:prstGeom>
          <a:noFill/>
        </p:spPr>
      </p:pic>
      <p:pic>
        <p:nvPicPr>
          <p:cNvPr id="21" name="Picture 8" descr="https://orbitzfin.com/images/logo.jpg"/>
          <p:cNvPicPr>
            <a:picLocks noChangeAspect="1" noChangeArrowheads="1"/>
          </p:cNvPicPr>
          <p:nvPr/>
        </p:nvPicPr>
        <p:blipFill>
          <a:blip r:embed="rId6"/>
          <a:srcRect/>
          <a:stretch>
            <a:fillRect/>
          </a:stretch>
        </p:blipFill>
        <p:spPr bwMode="auto">
          <a:xfrm>
            <a:off x="0" y="5643578"/>
            <a:ext cx="5286380" cy="1214422"/>
          </a:xfrm>
          <a:prstGeom prst="rect">
            <a:avLst/>
          </a:prstGeom>
          <a:noFill/>
        </p:spPr>
      </p:pic>
      <p:sp>
        <p:nvSpPr>
          <p:cNvPr id="22" name="TextBox 21"/>
          <p:cNvSpPr txBox="1"/>
          <p:nvPr/>
        </p:nvSpPr>
        <p:spPr>
          <a:xfrm>
            <a:off x="5214942" y="6211669"/>
            <a:ext cx="3929058" cy="646331"/>
          </a:xfrm>
          <a:prstGeom prst="rect">
            <a:avLst/>
          </a:prstGeom>
          <a:noFill/>
        </p:spPr>
        <p:txBody>
          <a:bodyPr wrap="square" rtlCol="0">
            <a:spAutoFit/>
          </a:bodyPr>
          <a:lstStyle/>
          <a:p>
            <a:r>
              <a:rPr lang="en-US" sz="3600" b="1" dirty="0" smtClean="0">
                <a:solidFill>
                  <a:srgbClr val="FF0000"/>
                </a:solidFill>
              </a:rPr>
              <a:t>www.orbitzfin.com</a:t>
            </a:r>
            <a:endParaRPr lang="en-IN" sz="3600" b="1" dirty="0">
              <a:solidFill>
                <a:srgbClr val="FF0000"/>
              </a:solidFill>
            </a:endParaRPr>
          </a:p>
        </p:txBody>
      </p:sp>
    </p:spTree>
    <p:custDataLst>
      <p:tags r:id="rId1"/>
    </p:custDataLst>
    <p:extLst>
      <p:ext uri="{BB962C8B-B14F-4D97-AF65-F5344CB8AC3E}">
        <p14:creationId xmlns:p14="http://schemas.microsoft.com/office/powerpoint/2010/main" xmlns="" val="20846886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IN">
              <a:latin typeface="Times New Roman" pitchFamily="18" charset="0"/>
              <a:cs typeface="Times New Roman" pitchFamily="18" charset="0"/>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429388" y="6396335"/>
            <a:ext cx="271461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www.orbitzfin.com</a:t>
            </a:r>
            <a:endParaRPr lang="en-IN" sz="2400" dirty="0">
              <a:latin typeface="Times New Roman" pitchFamily="18" charset="0"/>
              <a:cs typeface="Times New Roman" pitchFamily="18" charset="0"/>
            </a:endParaRPr>
          </a:p>
        </p:txBody>
      </p:sp>
      <p:sp>
        <p:nvSpPr>
          <p:cNvPr id="11" name="TextBox 10"/>
          <p:cNvSpPr txBox="1"/>
          <p:nvPr/>
        </p:nvSpPr>
        <p:spPr>
          <a:xfrm>
            <a:off x="0" y="214290"/>
            <a:ext cx="5715008"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OUR VISION &amp; MISSION</a:t>
            </a:r>
            <a:endParaRPr lang="en-IN" sz="3600" dirty="0">
              <a:latin typeface="Times New Roman" pitchFamily="18" charset="0"/>
              <a:cs typeface="Times New Roman" pitchFamily="18" charset="0"/>
            </a:endParaRPr>
          </a:p>
        </p:txBody>
      </p:sp>
      <p:sp>
        <p:nvSpPr>
          <p:cNvPr id="22" name="Rectangle 21"/>
          <p:cNvSpPr/>
          <p:nvPr/>
        </p:nvSpPr>
        <p:spPr>
          <a:xfrm>
            <a:off x="0" y="1214422"/>
            <a:ext cx="2786050" cy="3077766"/>
          </a:xfrm>
          <a:prstGeom prst="rect">
            <a:avLst/>
          </a:prstGeom>
        </p:spPr>
        <p:txBody>
          <a:bodyPr wrap="square">
            <a:spAutoFit/>
          </a:bodyPr>
          <a:lstStyle/>
          <a:p>
            <a:pPr algn="ctr"/>
            <a:r>
              <a:rPr lang="en-IN" sz="3200" b="1" dirty="0" smtClean="0">
                <a:solidFill>
                  <a:srgbClr val="FF0000"/>
                </a:solidFill>
                <a:latin typeface="Times New Roman" pitchFamily="18" charset="0"/>
                <a:cs typeface="Times New Roman" pitchFamily="18" charset="0"/>
              </a:rPr>
              <a:t>Our Vision</a:t>
            </a:r>
            <a:endParaRPr lang="en-IN" sz="2000" dirty="0" smtClean="0">
              <a:solidFill>
                <a:schemeClr val="bg1"/>
              </a:solidFill>
              <a:latin typeface="Times New Roman" pitchFamily="18" charset="0"/>
              <a:cs typeface="Times New Roman" pitchFamily="18" charset="0"/>
            </a:endParaRPr>
          </a:p>
          <a:p>
            <a:r>
              <a:rPr lang="en-IN" dirty="0" smtClean="0">
                <a:solidFill>
                  <a:schemeClr val="bg1"/>
                </a:solidFill>
                <a:latin typeface="Times New Roman" pitchFamily="18" charset="0"/>
                <a:cs typeface="Times New Roman" pitchFamily="18" charset="0"/>
              </a:rPr>
              <a:t>To build </a:t>
            </a:r>
            <a:r>
              <a:rPr lang="en-IN" dirty="0" err="1" smtClean="0">
                <a:solidFill>
                  <a:schemeClr val="bg1"/>
                </a:solidFill>
                <a:latin typeface="Times New Roman" pitchFamily="18" charset="0"/>
                <a:cs typeface="Times New Roman" pitchFamily="18" charset="0"/>
              </a:rPr>
              <a:t>Orbitz</a:t>
            </a:r>
            <a:r>
              <a:rPr lang="en-IN" dirty="0" smtClean="0">
                <a:solidFill>
                  <a:schemeClr val="bg1"/>
                </a:solidFill>
                <a:latin typeface="Times New Roman" pitchFamily="18" charset="0"/>
                <a:cs typeface="Times New Roman" pitchFamily="18" charset="0"/>
              </a:rPr>
              <a:t> as a professionally trusted brand in the Integrated Business domain across India. </a:t>
            </a:r>
          </a:p>
          <a:p>
            <a:endParaRPr lang="en-IN" dirty="0" smtClean="0">
              <a:solidFill>
                <a:schemeClr val="bg1"/>
              </a:solidFill>
              <a:latin typeface="Times New Roman" pitchFamily="18" charset="0"/>
              <a:cs typeface="Times New Roman" pitchFamily="18" charset="0"/>
            </a:endParaRPr>
          </a:p>
          <a:p>
            <a:r>
              <a:rPr lang="en-IN" dirty="0" smtClean="0">
                <a:solidFill>
                  <a:schemeClr val="bg1"/>
                </a:solidFill>
                <a:latin typeface="Times New Roman" pitchFamily="18" charset="0"/>
                <a:cs typeface="Times New Roman" pitchFamily="18" charset="0"/>
              </a:rPr>
              <a:t>To develop and market the financial services to customers with complete range of products.</a:t>
            </a:r>
          </a:p>
        </p:txBody>
      </p:sp>
      <p:sp>
        <p:nvSpPr>
          <p:cNvPr id="23" name="Rectangle 22"/>
          <p:cNvSpPr/>
          <p:nvPr/>
        </p:nvSpPr>
        <p:spPr>
          <a:xfrm>
            <a:off x="6357950" y="1071546"/>
            <a:ext cx="2786050" cy="2862322"/>
          </a:xfrm>
          <a:prstGeom prst="rect">
            <a:avLst/>
          </a:prstGeom>
        </p:spPr>
        <p:txBody>
          <a:bodyPr wrap="square">
            <a:spAutoFit/>
          </a:bodyPr>
          <a:lstStyle/>
          <a:p>
            <a:pPr algn="ctr"/>
            <a:r>
              <a:rPr lang="en-IN" sz="3200" b="1" dirty="0" smtClean="0">
                <a:solidFill>
                  <a:srgbClr val="FF0000"/>
                </a:solidFill>
                <a:latin typeface="Times New Roman" pitchFamily="18" charset="0"/>
                <a:cs typeface="Times New Roman" pitchFamily="18" charset="0"/>
              </a:rPr>
              <a:t>Our Mission</a:t>
            </a:r>
          </a:p>
          <a:p>
            <a:endParaRPr lang="en-IN" sz="2800" b="1" dirty="0" smtClean="0">
              <a:solidFill>
                <a:srgbClr val="FF0000"/>
              </a:solidFill>
              <a:latin typeface="Times New Roman" pitchFamily="18" charset="0"/>
              <a:cs typeface="Times New Roman" pitchFamily="18" charset="0"/>
            </a:endParaRPr>
          </a:p>
          <a:p>
            <a:r>
              <a:rPr lang="en-IN" sz="2000" dirty="0" smtClean="0">
                <a:solidFill>
                  <a:schemeClr val="bg1"/>
                </a:solidFill>
                <a:latin typeface="Times New Roman" pitchFamily="18" charset="0"/>
                <a:cs typeface="Times New Roman" pitchFamily="18" charset="0"/>
              </a:rPr>
              <a:t>Providing complete financial solutions and services to the customer with care driven by the core values of diligence and transparency.</a:t>
            </a:r>
            <a:r>
              <a:rPr lang="en-IN"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p:sp>
        <p:nvSpPr>
          <p:cNvPr id="24" name="Rectangle 23"/>
          <p:cNvSpPr/>
          <p:nvPr/>
        </p:nvSpPr>
        <p:spPr>
          <a:xfrm>
            <a:off x="0" y="4850982"/>
            <a:ext cx="9144000" cy="1292662"/>
          </a:xfrm>
          <a:prstGeom prst="rect">
            <a:avLst/>
          </a:prstGeom>
        </p:spPr>
        <p:txBody>
          <a:bodyPr wrap="square">
            <a:spAutoFit/>
          </a:bodyPr>
          <a:lstStyle/>
          <a:p>
            <a:r>
              <a:rPr lang="en-IN" sz="2400" b="1" dirty="0" smtClean="0">
                <a:solidFill>
                  <a:srgbClr val="FF0000"/>
                </a:solidFill>
                <a:latin typeface="Times New Roman" pitchFamily="18" charset="0"/>
                <a:cs typeface="Times New Roman" pitchFamily="18" charset="0"/>
              </a:rPr>
              <a:t>Brand Essence</a:t>
            </a:r>
          </a:p>
          <a:p>
            <a:r>
              <a:rPr lang="en-IN" dirty="0" smtClean="0">
                <a:solidFill>
                  <a:schemeClr val="bg1"/>
                </a:solidFill>
                <a:latin typeface="Times New Roman" pitchFamily="18" charset="0"/>
                <a:cs typeface="Times New Roman" pitchFamily="18" charset="0"/>
              </a:rPr>
              <a:t>Core brand essence is Diligence and </a:t>
            </a:r>
            <a:r>
              <a:rPr lang="en-IN" dirty="0" err="1" smtClean="0">
                <a:solidFill>
                  <a:schemeClr val="bg1"/>
                </a:solidFill>
                <a:latin typeface="Times New Roman" pitchFamily="18" charset="0"/>
                <a:cs typeface="Times New Roman" pitchFamily="18" charset="0"/>
              </a:rPr>
              <a:t>Orbitz</a:t>
            </a:r>
            <a:r>
              <a:rPr lang="en-IN" dirty="0" smtClean="0">
                <a:solidFill>
                  <a:schemeClr val="bg1"/>
                </a:solidFill>
                <a:latin typeface="Times New Roman" pitchFamily="18" charset="0"/>
                <a:cs typeface="Times New Roman" pitchFamily="18" charset="0"/>
              </a:rPr>
              <a:t> is driven by Ethical and dynamic processes for wealth creation, document processing products, services and solutions so as to help our customers become more productive.</a:t>
            </a:r>
            <a:endParaRPr lang="en-US" b="1" dirty="0" smtClean="0">
              <a:solidFill>
                <a:schemeClr val="bg1"/>
              </a:solidFill>
              <a:latin typeface="Times New Roman" pitchFamily="18" charset="0"/>
              <a:cs typeface="Times New Roman" pitchFamily="18" charset="0"/>
            </a:endParaRPr>
          </a:p>
        </p:txBody>
      </p:sp>
      <p:sp>
        <p:nvSpPr>
          <p:cNvPr id="21" name="Freeform 20"/>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pic>
        <p:nvPicPr>
          <p:cNvPr id="26"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47670"/>
            <a:ext cx="1214414" cy="714395"/>
          </a:xfrm>
          <a:prstGeom prst="rect">
            <a:avLst/>
          </a:prstGeom>
          <a:noFill/>
        </p:spPr>
      </p:pic>
      <p:pic>
        <p:nvPicPr>
          <p:cNvPr id="57346" name="Picture 2" descr="Vision and Mission - Dept. of CSE, Sir MVI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28926" y="1285861"/>
            <a:ext cx="3143272" cy="3644642"/>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8" descr="https://orbitzfin.com/images/logo.jpg"/>
          <p:cNvPicPr>
            <a:picLocks noChangeAspect="1" noChangeArrowheads="1"/>
          </p:cNvPicPr>
          <p:nvPr/>
        </p:nvPicPr>
        <p:blipFill>
          <a:blip r:embed="rId6"/>
          <a:srcRect/>
          <a:stretch>
            <a:fillRect/>
          </a:stretch>
        </p:blipFill>
        <p:spPr bwMode="auto">
          <a:xfrm>
            <a:off x="571472" y="6500834"/>
            <a:ext cx="2214578" cy="35716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0" name="Notched Right Arrow 9"/>
          <p:cNvSpPr/>
          <p:nvPr/>
        </p:nvSpPr>
        <p:spPr>
          <a:xfrm>
            <a:off x="428596" y="4143380"/>
            <a:ext cx="4857784" cy="714380"/>
          </a:xfrm>
          <a:prstGeom prst="notchedRightArrow">
            <a:avLst>
              <a:gd name="adj1" fmla="val 65091"/>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2800" b="1" dirty="0" smtClean="0">
                <a:solidFill>
                  <a:schemeClr val="bg2"/>
                </a:solidFill>
                <a:latin typeface="Georgia" pitchFamily="18" charset="0"/>
                <a:ea typeface="Times New Roman" pitchFamily="18" charset="0"/>
                <a:cs typeface="Times New Roman" pitchFamily="18" charset="0"/>
              </a:rPr>
              <a:t>Insurance:</a:t>
            </a:r>
            <a:endParaRPr lang="en-US" sz="2800" dirty="0" smtClean="0">
              <a:solidFill>
                <a:schemeClr val="bg2"/>
              </a:solidFill>
              <a:latin typeface="Arial" pitchFamily="34" charset="0"/>
              <a:cs typeface="Arial" pitchFamily="34" charset="0"/>
            </a:endParaRPr>
          </a:p>
        </p:txBody>
      </p:sp>
      <p:sp>
        <p:nvSpPr>
          <p:cNvPr id="12" name="Rectangle 11"/>
          <p:cNvSpPr/>
          <p:nvPr/>
        </p:nvSpPr>
        <p:spPr>
          <a:xfrm>
            <a:off x="0" y="142852"/>
            <a:ext cx="5072066" cy="954107"/>
          </a:xfrm>
          <a:prstGeom prst="rect">
            <a:avLst/>
          </a:prstGeom>
        </p:spPr>
        <p:txBody>
          <a:bodyPr wrap="square">
            <a:spAutoFit/>
          </a:bodyPr>
          <a:lstStyle/>
          <a:p>
            <a:pPr lvl="0" fontAlgn="base">
              <a:spcBef>
                <a:spcPct val="0"/>
              </a:spcBef>
              <a:spcAft>
                <a:spcPct val="0"/>
              </a:spcAft>
            </a:pPr>
            <a:r>
              <a:rPr lang="en-US" sz="2400" b="1" dirty="0" smtClean="0">
                <a:solidFill>
                  <a:schemeClr val="bg1"/>
                </a:solidFill>
                <a:latin typeface="Georgia" pitchFamily="18" charset="0"/>
                <a:ea typeface="Times New Roman" pitchFamily="18" charset="0"/>
                <a:cs typeface="Times New Roman" pitchFamily="18" charset="0"/>
              </a:rPr>
              <a:t> </a:t>
            </a:r>
            <a:r>
              <a:rPr kumimoji="0" lang="en-US" sz="2800" b="1" i="0" u="none" strike="noStrike" cap="none" normalizeH="0" baseline="0" dirty="0" smtClean="0">
                <a:ln>
                  <a:noFill/>
                </a:ln>
                <a:effectLst/>
                <a:latin typeface="Times New Roman" pitchFamily="18" charset="0"/>
                <a:ea typeface="Times New Roman" pitchFamily="18" charset="0"/>
                <a:cs typeface="Times New Roman" pitchFamily="18" charset="0"/>
              </a:rPr>
              <a:t>MAIN KEY VERTICALS IN     ORBITZ</a:t>
            </a:r>
            <a:endParaRPr kumimoji="0" lang="en-US" sz="1600" b="0" i="0" u="none" strike="noStrike" cap="none" normalizeH="0" baseline="0" dirty="0" smtClean="0">
              <a:ln>
                <a:noFill/>
              </a:ln>
              <a:effectLst/>
              <a:latin typeface="Times New Roman" pitchFamily="18" charset="0"/>
              <a:cs typeface="Times New Roman" pitchFamily="18" charset="0"/>
            </a:endParaRPr>
          </a:p>
        </p:txBody>
      </p:sp>
      <p:sp>
        <p:nvSpPr>
          <p:cNvPr id="18" name="Freeform 17"/>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2" descr="C:\Users\User\Desktop\LOGO ORBITZ.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21" name="Notched Right Arrow 20"/>
          <p:cNvSpPr/>
          <p:nvPr/>
        </p:nvSpPr>
        <p:spPr>
          <a:xfrm>
            <a:off x="500034" y="2428868"/>
            <a:ext cx="4857784" cy="714380"/>
          </a:xfrm>
          <a:prstGeom prst="notchedRightArrow">
            <a:avLst>
              <a:gd name="adj1" fmla="val 65091"/>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2800" b="1" dirty="0" smtClean="0">
                <a:solidFill>
                  <a:schemeClr val="bg2"/>
                </a:solidFill>
                <a:latin typeface="Georgia" pitchFamily="18" charset="0"/>
                <a:cs typeface="Times New Roman" pitchFamily="18" charset="0"/>
              </a:rPr>
              <a:t>Retail Banking:</a:t>
            </a:r>
            <a:endParaRPr lang="en-US" sz="2800" dirty="0" smtClean="0">
              <a:solidFill>
                <a:schemeClr val="bg2"/>
              </a:solidFill>
              <a:latin typeface="Arial" pitchFamily="34" charset="0"/>
              <a:cs typeface="Arial" pitchFamily="34" charset="0"/>
            </a:endParaRPr>
          </a:p>
        </p:txBody>
      </p:sp>
      <p:sp>
        <p:nvSpPr>
          <p:cNvPr id="28" name="Notched Right Arrow 27"/>
          <p:cNvSpPr/>
          <p:nvPr/>
        </p:nvSpPr>
        <p:spPr>
          <a:xfrm>
            <a:off x="500034" y="3214686"/>
            <a:ext cx="4857784" cy="714380"/>
          </a:xfrm>
          <a:prstGeom prst="notchedRightArrow">
            <a:avLst>
              <a:gd name="adj1" fmla="val 6509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2800" b="1" dirty="0" smtClean="0">
                <a:solidFill>
                  <a:schemeClr val="bg2"/>
                </a:solidFill>
                <a:latin typeface="Georgia" pitchFamily="18" charset="0"/>
                <a:ea typeface="Times New Roman" pitchFamily="18" charset="0"/>
                <a:cs typeface="Times New Roman" pitchFamily="18" charset="0"/>
              </a:rPr>
              <a:t>Finance:</a:t>
            </a:r>
            <a:endParaRPr lang="en-US" sz="2800" dirty="0" smtClean="0">
              <a:solidFill>
                <a:schemeClr val="bg2"/>
              </a:solidFill>
              <a:latin typeface="Arial" pitchFamily="34" charset="0"/>
              <a:cs typeface="Arial" pitchFamily="34" charset="0"/>
            </a:endParaRPr>
          </a:p>
        </p:txBody>
      </p:sp>
      <p:sp>
        <p:nvSpPr>
          <p:cNvPr id="29" name="Notched Right Arrow 28"/>
          <p:cNvSpPr/>
          <p:nvPr/>
        </p:nvSpPr>
        <p:spPr>
          <a:xfrm>
            <a:off x="428596" y="5000636"/>
            <a:ext cx="4786346" cy="714380"/>
          </a:xfrm>
          <a:prstGeom prst="notchedRightArrow">
            <a:avLst>
              <a:gd name="adj1" fmla="val 65091"/>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2800" b="1" dirty="0" smtClean="0">
                <a:solidFill>
                  <a:schemeClr val="bg2"/>
                </a:solidFill>
                <a:latin typeface="Georgia" pitchFamily="18" charset="0"/>
                <a:ea typeface="Times New Roman" pitchFamily="18" charset="0"/>
                <a:cs typeface="Times New Roman" pitchFamily="18" charset="0"/>
              </a:rPr>
              <a:t>Real Estate:</a:t>
            </a:r>
            <a:endParaRPr lang="en-US" sz="2800" dirty="0" smtClean="0">
              <a:solidFill>
                <a:schemeClr val="bg2"/>
              </a:solidFill>
              <a:latin typeface="Arial" pitchFamily="34" charset="0"/>
              <a:cs typeface="Arial" pitchFamily="34" charset="0"/>
            </a:endParaRPr>
          </a:p>
        </p:txBody>
      </p:sp>
      <p:sp>
        <p:nvSpPr>
          <p:cNvPr id="31" name="Notched Right Arrow 30"/>
          <p:cNvSpPr/>
          <p:nvPr/>
        </p:nvSpPr>
        <p:spPr>
          <a:xfrm>
            <a:off x="500034" y="1500174"/>
            <a:ext cx="4857784" cy="714380"/>
          </a:xfrm>
          <a:prstGeom prst="notchedRightArrow">
            <a:avLst>
              <a:gd name="adj1" fmla="val 6509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2800" b="1" dirty="0" smtClean="0">
                <a:solidFill>
                  <a:schemeClr val="bg2"/>
                </a:solidFill>
                <a:latin typeface="Georgia" pitchFamily="18" charset="0"/>
                <a:ea typeface="Times New Roman" pitchFamily="18" charset="0"/>
                <a:cs typeface="Times New Roman" pitchFamily="18" charset="0"/>
              </a:rPr>
              <a:t>Digital Payment:</a:t>
            </a:r>
            <a:endParaRPr lang="en-US" sz="2800" dirty="0" smtClean="0">
              <a:solidFill>
                <a:schemeClr val="bg2"/>
              </a:solidFill>
              <a:latin typeface="Arial" pitchFamily="34" charset="0"/>
              <a:cs typeface="Arial" pitchFamily="34" charset="0"/>
            </a:endParaRPr>
          </a:p>
        </p:txBody>
      </p:sp>
      <p:pic>
        <p:nvPicPr>
          <p:cNvPr id="33" name="Picture 8" descr="https://orbitzfin.com/images/logo.jpg"/>
          <p:cNvPicPr>
            <a:picLocks noChangeAspect="1" noChangeArrowheads="1"/>
          </p:cNvPicPr>
          <p:nvPr/>
        </p:nvPicPr>
        <p:blipFill>
          <a:blip r:embed="rId5"/>
          <a:srcRect/>
          <a:stretch>
            <a:fillRect/>
          </a:stretch>
        </p:blipFill>
        <p:spPr bwMode="auto">
          <a:xfrm>
            <a:off x="571472" y="6500834"/>
            <a:ext cx="2214578" cy="357166"/>
          </a:xfrm>
          <a:prstGeom prst="rect">
            <a:avLst/>
          </a:prstGeom>
          <a:noFill/>
        </p:spPr>
      </p:pic>
      <p:sp>
        <p:nvSpPr>
          <p:cNvPr id="34" name="TextBox 33"/>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2" name="Rectangle 11"/>
          <p:cNvSpPr/>
          <p:nvPr/>
        </p:nvSpPr>
        <p:spPr>
          <a:xfrm>
            <a:off x="0" y="1"/>
            <a:ext cx="4929190" cy="1015663"/>
          </a:xfrm>
          <a:prstGeom prst="rect">
            <a:avLst/>
          </a:prstGeom>
        </p:spPr>
        <p:txBody>
          <a:bodyPr wrap="square">
            <a:spAutoFit/>
          </a:bodyPr>
          <a:lstStyle/>
          <a:p>
            <a:pPr lvl="0" algn="ctr" fontAlgn="base">
              <a:spcBef>
                <a:spcPct val="0"/>
              </a:spcBef>
              <a:spcAft>
                <a:spcPct val="0"/>
              </a:spcAft>
            </a:pPr>
            <a:r>
              <a:rPr lang="en-US" sz="4400" b="1" dirty="0">
                <a:solidFill>
                  <a:schemeClr val="bg1"/>
                </a:solidFill>
                <a:latin typeface="Georgia" pitchFamily="18" charset="0"/>
                <a:ea typeface="Times New Roman" pitchFamily="18" charset="0"/>
                <a:cs typeface="Times New Roman" pitchFamily="18" charset="0"/>
              </a:rPr>
              <a:t> </a:t>
            </a:r>
            <a:r>
              <a:rPr lang="en-US" sz="4400" b="1" dirty="0" smtClean="0">
                <a:latin typeface="Georgia" pitchFamily="18" charset="0"/>
                <a:ea typeface="Times New Roman" pitchFamily="18" charset="0"/>
                <a:cs typeface="Times New Roman" pitchFamily="18" charset="0"/>
              </a:rPr>
              <a:t>    </a:t>
            </a:r>
            <a:r>
              <a:rPr lang="en-US" sz="2800" b="1" dirty="0" smtClean="0">
                <a:latin typeface="Georgia" pitchFamily="18" charset="0"/>
                <a:ea typeface="Times New Roman" pitchFamily="18" charset="0"/>
                <a:cs typeface="Times New Roman" pitchFamily="18" charset="0"/>
              </a:rPr>
              <a:t>DIGITAL PAYMENT</a:t>
            </a:r>
          </a:p>
          <a:p>
            <a:pPr lvl="0" fontAlgn="base">
              <a:spcBef>
                <a:spcPct val="0"/>
              </a:spcBef>
              <a:spcAft>
                <a:spcPct val="0"/>
              </a:spcAft>
            </a:pP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Rectangle 17"/>
          <p:cNvSpPr/>
          <p:nvPr/>
        </p:nvSpPr>
        <p:spPr>
          <a:xfrm>
            <a:off x="0" y="1071546"/>
            <a:ext cx="9144000" cy="5693866"/>
          </a:xfrm>
          <a:prstGeom prst="rect">
            <a:avLst/>
          </a:prstGeom>
        </p:spPr>
        <p:txBody>
          <a:bodyPr wrap="square">
            <a:spAutoFit/>
          </a:bodyPr>
          <a:lstStyle/>
          <a:p>
            <a:pPr algn="just" fontAlgn="base">
              <a:spcBef>
                <a:spcPct val="0"/>
              </a:spcBef>
              <a:spcAft>
                <a:spcPct val="0"/>
              </a:spcAft>
            </a:pPr>
            <a:r>
              <a:rPr lang="en-US" sz="2000" b="1" dirty="0" smtClean="0">
                <a:solidFill>
                  <a:schemeClr val="bg1"/>
                </a:solidFill>
              </a:rPr>
              <a:t>	</a:t>
            </a:r>
            <a:r>
              <a:rPr lang="en-US" sz="2000" dirty="0" err="1" smtClean="0">
                <a:solidFill>
                  <a:schemeClr val="bg1"/>
                </a:solidFill>
              </a:rPr>
              <a:t>Orbitzpay</a:t>
            </a:r>
            <a:r>
              <a:rPr lang="en-US" sz="2000" dirty="0" smtClean="0">
                <a:solidFill>
                  <a:schemeClr val="bg1"/>
                </a:solidFill>
              </a:rPr>
              <a:t> NOW </a:t>
            </a:r>
            <a:r>
              <a:rPr lang="en-US" sz="2000" dirty="0" smtClean="0">
                <a:solidFill>
                  <a:schemeClr val="bg1"/>
                </a:solidFill>
                <a:ea typeface="Times New Roman" pitchFamily="18" charset="0"/>
                <a:cs typeface="Calibri" pitchFamily="34" charset="0"/>
              </a:rPr>
              <a:t>ventured into AEPS -</a:t>
            </a:r>
            <a:r>
              <a:rPr lang="en-US" sz="2000" dirty="0" err="1" smtClean="0">
                <a:solidFill>
                  <a:schemeClr val="bg1"/>
                </a:solidFill>
                <a:ea typeface="Times New Roman" pitchFamily="18" charset="0"/>
                <a:cs typeface="Calibri" pitchFamily="34" charset="0"/>
              </a:rPr>
              <a:t>Aadhar</a:t>
            </a:r>
            <a:r>
              <a:rPr lang="en-US" sz="2000" dirty="0" smtClean="0">
                <a:solidFill>
                  <a:schemeClr val="bg1"/>
                </a:solidFill>
                <a:ea typeface="Times New Roman" pitchFamily="18" charset="0"/>
                <a:cs typeface="Calibri" pitchFamily="34" charset="0"/>
              </a:rPr>
              <a:t> Enabled Payment Services and 	is the </a:t>
            </a:r>
            <a:r>
              <a:rPr lang="en-US" sz="2000" dirty="0" smtClean="0">
                <a:solidFill>
                  <a:schemeClr val="bg1"/>
                </a:solidFill>
              </a:rPr>
              <a:t>Partner of “</a:t>
            </a:r>
            <a:r>
              <a:rPr lang="en-US" sz="2000" dirty="0" err="1" smtClean="0">
                <a:solidFill>
                  <a:schemeClr val="bg1"/>
                </a:solidFill>
              </a:rPr>
              <a:t>Mahagram</a:t>
            </a:r>
            <a:r>
              <a:rPr lang="en-US" sz="2000" dirty="0" smtClean="0">
                <a:solidFill>
                  <a:schemeClr val="bg1"/>
                </a:solidFill>
              </a:rPr>
              <a:t> Payments </a:t>
            </a:r>
            <a:r>
              <a:rPr lang="en-US" sz="2000" dirty="0" err="1" smtClean="0">
                <a:solidFill>
                  <a:schemeClr val="bg1"/>
                </a:solidFill>
              </a:rPr>
              <a:t>Pvt</a:t>
            </a:r>
            <a:r>
              <a:rPr lang="en-US" sz="2000" dirty="0" smtClean="0">
                <a:solidFill>
                  <a:schemeClr val="bg1"/>
                </a:solidFill>
              </a:rPr>
              <a:t> Ltd (DBA </a:t>
            </a:r>
            <a:r>
              <a:rPr lang="en-US" sz="2000" dirty="0" err="1" smtClean="0">
                <a:solidFill>
                  <a:schemeClr val="bg1"/>
                </a:solidFill>
              </a:rPr>
              <a:t>Mahagram</a:t>
            </a:r>
            <a:r>
              <a:rPr lang="en-US" sz="2000" dirty="0" smtClean="0">
                <a:solidFill>
                  <a:schemeClr val="bg1"/>
                </a:solidFill>
              </a:rPr>
              <a:t>) which has 	an arrangement with ICICI Bank Ltd / </a:t>
            </a:r>
            <a:r>
              <a:rPr lang="en-US" sz="2000" dirty="0" err="1" smtClean="0">
                <a:solidFill>
                  <a:schemeClr val="bg1"/>
                </a:solidFill>
              </a:rPr>
              <a:t>Airtel</a:t>
            </a:r>
            <a:r>
              <a:rPr lang="en-US" sz="2000" dirty="0" smtClean="0">
                <a:solidFill>
                  <a:schemeClr val="bg1"/>
                </a:solidFill>
              </a:rPr>
              <a:t> Payments Bank Ltd as Business 	Correspondent - Corporate,” providing service Of MATM and AEPS. </a:t>
            </a:r>
          </a:p>
          <a:p>
            <a:pPr algn="just" fontAlgn="base">
              <a:spcBef>
                <a:spcPct val="0"/>
              </a:spcBef>
              <a:spcAft>
                <a:spcPct val="0"/>
              </a:spcAft>
            </a:pPr>
            <a:endParaRPr lang="en-US" sz="2000" dirty="0" smtClean="0">
              <a:solidFill>
                <a:schemeClr val="bg1"/>
              </a:solidFill>
            </a:endParaRPr>
          </a:p>
          <a:p>
            <a:pPr algn="just" fontAlgn="base">
              <a:spcBef>
                <a:spcPct val="0"/>
              </a:spcBef>
              <a:spcAft>
                <a:spcPct val="0"/>
              </a:spcAft>
            </a:pPr>
            <a:r>
              <a:rPr lang="en-US" sz="2000" dirty="0" smtClean="0">
                <a:solidFill>
                  <a:schemeClr val="bg1"/>
                </a:solidFill>
                <a:ea typeface="Times New Roman" pitchFamily="18" charset="0"/>
                <a:cs typeface="Calibri" pitchFamily="34" charset="0"/>
              </a:rPr>
              <a:t>	Our AGENTS can carry out the Digital Payment business on behalf of </a:t>
            </a:r>
          </a:p>
          <a:p>
            <a:pPr algn="just" fontAlgn="base">
              <a:spcBef>
                <a:spcPct val="0"/>
              </a:spcBef>
              <a:spcAft>
                <a:spcPct val="0"/>
              </a:spcAft>
            </a:pPr>
            <a:r>
              <a:rPr lang="en-US" sz="2000" dirty="0" smtClean="0">
                <a:solidFill>
                  <a:schemeClr val="bg1"/>
                </a:solidFill>
                <a:ea typeface="Times New Roman" pitchFamily="18" charset="0"/>
                <a:cs typeface="Calibri" pitchFamily="34" charset="0"/>
              </a:rPr>
              <a:t>	ICICI BANK for:</a:t>
            </a:r>
          </a:p>
          <a:p>
            <a:pPr algn="just" fontAlgn="base">
              <a:spcBef>
                <a:spcPct val="0"/>
              </a:spcBef>
              <a:spcAft>
                <a:spcPct val="0"/>
              </a:spcAft>
            </a:pPr>
            <a:r>
              <a:rPr lang="en-US" sz="2000" dirty="0" smtClean="0">
                <a:solidFill>
                  <a:schemeClr val="bg1"/>
                </a:solidFill>
                <a:ea typeface="Times New Roman" pitchFamily="18" charset="0"/>
                <a:cs typeface="Calibri" pitchFamily="34" charset="0"/>
              </a:rPr>
              <a:t>	AEPS Cash withdrawals, </a:t>
            </a:r>
          </a:p>
          <a:p>
            <a:pPr lvl="2" algn="just" fontAlgn="base">
              <a:spcBef>
                <a:spcPct val="0"/>
              </a:spcBef>
              <a:spcAft>
                <a:spcPct val="0"/>
              </a:spcAft>
              <a:buFont typeface="Wingdings" pitchFamily="2" charset="2"/>
              <a:buChar char="Ø"/>
            </a:pPr>
            <a:r>
              <a:rPr lang="en-US" sz="2000" dirty="0" smtClean="0">
                <a:solidFill>
                  <a:schemeClr val="bg1"/>
                </a:solidFill>
                <a:ea typeface="Times New Roman" pitchFamily="18" charset="0"/>
                <a:cs typeface="Calibri" pitchFamily="34" charset="0"/>
              </a:rPr>
              <a:t>Money Transfer, </a:t>
            </a:r>
          </a:p>
          <a:p>
            <a:pPr lvl="2" algn="just" fontAlgn="base">
              <a:spcBef>
                <a:spcPct val="0"/>
              </a:spcBef>
              <a:spcAft>
                <a:spcPct val="0"/>
              </a:spcAft>
              <a:buFont typeface="Wingdings" pitchFamily="2" charset="2"/>
              <a:buChar char="Ø"/>
            </a:pPr>
            <a:r>
              <a:rPr lang="en-US" sz="2000" dirty="0" smtClean="0">
                <a:solidFill>
                  <a:schemeClr val="bg1"/>
                </a:solidFill>
                <a:ea typeface="Times New Roman" pitchFamily="18" charset="0"/>
                <a:cs typeface="Calibri" pitchFamily="34" charset="0"/>
              </a:rPr>
              <a:t>Fund Transfer, </a:t>
            </a:r>
          </a:p>
          <a:p>
            <a:pPr lvl="2" algn="just" fontAlgn="base">
              <a:spcBef>
                <a:spcPct val="0"/>
              </a:spcBef>
              <a:spcAft>
                <a:spcPct val="0"/>
              </a:spcAft>
              <a:buFont typeface="Wingdings" pitchFamily="2" charset="2"/>
              <a:buChar char="Ø"/>
            </a:pPr>
            <a:r>
              <a:rPr lang="en-US" sz="2000" dirty="0" smtClean="0">
                <a:solidFill>
                  <a:schemeClr val="bg1"/>
                </a:solidFill>
                <a:ea typeface="Times New Roman" pitchFamily="18" charset="0"/>
                <a:cs typeface="Calibri" pitchFamily="34" charset="0"/>
              </a:rPr>
              <a:t>BBPS Services like All Mobile Recharges, </a:t>
            </a:r>
          </a:p>
          <a:p>
            <a:pPr lvl="2" algn="just" fontAlgn="base">
              <a:spcBef>
                <a:spcPct val="0"/>
              </a:spcBef>
              <a:spcAft>
                <a:spcPct val="0"/>
              </a:spcAft>
              <a:buFont typeface="Wingdings" pitchFamily="2" charset="2"/>
              <a:buChar char="Ø"/>
            </a:pPr>
            <a:r>
              <a:rPr lang="en-US" sz="2000" dirty="0" smtClean="0">
                <a:solidFill>
                  <a:schemeClr val="bg1"/>
                </a:solidFill>
                <a:ea typeface="Times New Roman" pitchFamily="18" charset="0"/>
                <a:cs typeface="Calibri" pitchFamily="34" charset="0"/>
              </a:rPr>
              <a:t>DTH Recharges, </a:t>
            </a:r>
          </a:p>
          <a:p>
            <a:pPr lvl="2" algn="just" fontAlgn="base">
              <a:spcBef>
                <a:spcPct val="0"/>
              </a:spcBef>
              <a:spcAft>
                <a:spcPct val="0"/>
              </a:spcAft>
              <a:buFont typeface="Wingdings" pitchFamily="2" charset="2"/>
              <a:buChar char="Ø"/>
            </a:pPr>
            <a:r>
              <a:rPr lang="en-US" sz="2000" dirty="0" smtClean="0">
                <a:solidFill>
                  <a:schemeClr val="bg1"/>
                </a:solidFill>
                <a:ea typeface="Times New Roman" pitchFamily="18" charset="0"/>
                <a:cs typeface="Calibri" pitchFamily="34" charset="0"/>
              </a:rPr>
              <a:t>GAS/Telephone Bill Payments, </a:t>
            </a:r>
          </a:p>
          <a:p>
            <a:pPr lvl="2" algn="just" fontAlgn="base">
              <a:spcBef>
                <a:spcPct val="0"/>
              </a:spcBef>
              <a:spcAft>
                <a:spcPct val="0"/>
              </a:spcAft>
              <a:buFont typeface="Wingdings" pitchFamily="2" charset="2"/>
              <a:buChar char="Ø"/>
            </a:pPr>
            <a:r>
              <a:rPr lang="en-US" sz="2000" dirty="0" smtClean="0">
                <a:solidFill>
                  <a:schemeClr val="bg1"/>
                </a:solidFill>
                <a:ea typeface="Times New Roman" pitchFamily="18" charset="0"/>
                <a:cs typeface="Calibri" pitchFamily="34" charset="0"/>
              </a:rPr>
              <a:t>Electricity Bill Payments Etc.,  </a:t>
            </a:r>
          </a:p>
          <a:p>
            <a:pPr algn="just" fontAlgn="base">
              <a:spcBef>
                <a:spcPct val="0"/>
              </a:spcBef>
              <a:spcAft>
                <a:spcPct val="0"/>
              </a:spcAft>
            </a:pPr>
            <a:r>
              <a:rPr lang="en-US" sz="2000" dirty="0" smtClean="0">
                <a:solidFill>
                  <a:schemeClr val="bg1"/>
                </a:solidFill>
                <a:ea typeface="Times New Roman" pitchFamily="18" charset="0"/>
                <a:cs typeface="Calibri" pitchFamily="34" charset="0"/>
              </a:rPr>
              <a:t>	</a:t>
            </a:r>
          </a:p>
          <a:p>
            <a:pPr algn="just" fontAlgn="base">
              <a:spcBef>
                <a:spcPct val="0"/>
              </a:spcBef>
              <a:spcAft>
                <a:spcPct val="0"/>
              </a:spcAft>
            </a:pPr>
            <a:r>
              <a:rPr lang="en-US" sz="2000" dirty="0" smtClean="0">
                <a:solidFill>
                  <a:schemeClr val="bg1"/>
                </a:solidFill>
                <a:ea typeface="Times New Roman" pitchFamily="18" charset="0"/>
                <a:cs typeface="Calibri" pitchFamily="34" charset="0"/>
              </a:rPr>
              <a:t>	</a:t>
            </a:r>
            <a:r>
              <a:rPr lang="en-US" sz="2400" dirty="0" smtClean="0">
                <a:solidFill>
                  <a:schemeClr val="bg1"/>
                </a:solidFill>
                <a:ea typeface="Times New Roman" pitchFamily="18" charset="0"/>
                <a:cs typeface="Calibri" pitchFamily="34" charset="0"/>
              </a:rPr>
              <a:t>In every Village/</a:t>
            </a:r>
            <a:r>
              <a:rPr lang="en-US" sz="2400" dirty="0" err="1" smtClean="0">
                <a:solidFill>
                  <a:schemeClr val="bg1"/>
                </a:solidFill>
                <a:ea typeface="Times New Roman" pitchFamily="18" charset="0"/>
                <a:cs typeface="Calibri" pitchFamily="34" charset="0"/>
              </a:rPr>
              <a:t>Mandal</a:t>
            </a:r>
            <a:r>
              <a:rPr lang="en-US" sz="2400" dirty="0" smtClean="0">
                <a:solidFill>
                  <a:schemeClr val="bg1"/>
                </a:solidFill>
                <a:ea typeface="Times New Roman" pitchFamily="18" charset="0"/>
                <a:cs typeface="Calibri" pitchFamily="34" charset="0"/>
              </a:rPr>
              <a:t>/Semi Urban and Urban areas.</a:t>
            </a:r>
          </a:p>
          <a:p>
            <a:pPr algn="just" fontAlgn="base">
              <a:spcBef>
                <a:spcPct val="0"/>
              </a:spcBef>
              <a:spcAft>
                <a:spcPct val="0"/>
              </a:spcAft>
            </a:pPr>
            <a:endParaRPr lang="en-US" sz="2000" dirty="0" smtClean="0">
              <a:solidFill>
                <a:schemeClr val="bg1"/>
              </a:solidFill>
              <a:latin typeface="Calibri" pitchFamily="34" charset="0"/>
              <a:ea typeface="Times New Roman" pitchFamily="18" charset="0"/>
              <a:cs typeface="Calibri" pitchFamily="34" charset="0"/>
            </a:endParaRPr>
          </a:p>
          <a:p>
            <a:pPr algn="just" fontAlgn="base">
              <a:spcBef>
                <a:spcPct val="0"/>
              </a:spcBef>
              <a:spcAft>
                <a:spcPct val="0"/>
              </a:spcAft>
            </a:pPr>
            <a:endParaRPr lang="en-US" sz="2000" b="1" dirty="0" smtClean="0">
              <a:solidFill>
                <a:schemeClr val="bg1"/>
              </a:solidFill>
              <a:latin typeface="Calibri" pitchFamily="34" charset="0"/>
              <a:ea typeface="Times New Roman" pitchFamily="18" charset="0"/>
              <a:cs typeface="Calibri" pitchFamily="34" charset="0"/>
            </a:endParaRPr>
          </a:p>
        </p:txBody>
      </p:sp>
      <p:pic>
        <p:nvPicPr>
          <p:cNvPr id="13" name="Picture 8" descr="https://orbitzfin.com/images/logo.jpg"/>
          <p:cNvPicPr>
            <a:picLocks noChangeAspect="1" noChangeArrowheads="1"/>
          </p:cNvPicPr>
          <p:nvPr/>
        </p:nvPicPr>
        <p:blipFill>
          <a:blip r:embed="rId4"/>
          <a:srcRect/>
          <a:stretch>
            <a:fillRect/>
          </a:stretch>
        </p:blipFill>
        <p:spPr bwMode="auto">
          <a:xfrm>
            <a:off x="571472" y="6500834"/>
            <a:ext cx="2214578" cy="357166"/>
          </a:xfrm>
          <a:prstGeom prst="rect">
            <a:avLst/>
          </a:prstGeom>
          <a:noFill/>
        </p:spPr>
      </p:pic>
      <p:sp>
        <p:nvSpPr>
          <p:cNvPr id="14" name="Freeform 13"/>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16" name="TextBox 15"/>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2" name="Rectangle 11"/>
          <p:cNvSpPr/>
          <p:nvPr/>
        </p:nvSpPr>
        <p:spPr>
          <a:xfrm>
            <a:off x="0" y="214290"/>
            <a:ext cx="5143504" cy="523220"/>
          </a:xfrm>
          <a:prstGeom prst="rect">
            <a:avLst/>
          </a:prstGeom>
        </p:spPr>
        <p:txBody>
          <a:bodyPr wrap="square">
            <a:spAutoFit/>
          </a:bodyPr>
          <a:lstStyle/>
          <a:p>
            <a:pPr lvl="0" algn="ctr" fontAlgn="base">
              <a:spcBef>
                <a:spcPct val="0"/>
              </a:spcBef>
              <a:spcAft>
                <a:spcPct val="0"/>
              </a:spcAft>
            </a:pPr>
            <a:r>
              <a:rPr kumimoji="0" lang="en-US" sz="2800" b="1" i="0" u="none" strike="noStrike" cap="none" normalizeH="0" baseline="0" dirty="0" smtClean="0">
                <a:ln>
                  <a:noFill/>
                </a:ln>
                <a:effectLst/>
                <a:latin typeface="Times New Roman" pitchFamily="18" charset="0"/>
                <a:ea typeface="Times New Roman" pitchFamily="18" charset="0"/>
                <a:cs typeface="Times New Roman" pitchFamily="18" charset="0"/>
              </a:rPr>
              <a:t>BRANDS WE DEAL WITH</a:t>
            </a:r>
            <a:endParaRPr kumimoji="0" lang="en-US" b="0" i="0" u="none" strike="noStrike" cap="none" normalizeH="0" baseline="0" dirty="0" smtClean="0">
              <a:ln>
                <a:noFill/>
              </a:ln>
              <a:effectLst/>
              <a:latin typeface="Times New Roman" pitchFamily="18" charset="0"/>
              <a:cs typeface="Times New Roman" pitchFamily="18" charset="0"/>
            </a:endParaRPr>
          </a:p>
        </p:txBody>
      </p:sp>
      <p:sp>
        <p:nvSpPr>
          <p:cNvPr id="18" name="Rectangle 17"/>
          <p:cNvSpPr/>
          <p:nvPr/>
        </p:nvSpPr>
        <p:spPr>
          <a:xfrm>
            <a:off x="714348" y="2214554"/>
            <a:ext cx="7072362" cy="523220"/>
          </a:xfrm>
          <a:prstGeom prst="rect">
            <a:avLst/>
          </a:prstGeom>
        </p:spPr>
        <p:txBody>
          <a:bodyPr wrap="square">
            <a:spAutoFit/>
          </a:bodyPr>
          <a:lstStyle/>
          <a:p>
            <a:pPr lvl="0">
              <a:spcBef>
                <a:spcPct val="20000"/>
              </a:spcBef>
              <a:defRPr/>
            </a:pPr>
            <a:r>
              <a:rPr lang="en-US" sz="2800" b="1" dirty="0" smtClean="0"/>
              <a:t>BRANDS NOW ASSOCIATED WITH</a:t>
            </a:r>
            <a:endParaRPr lang="en-US" sz="2800" b="1" dirty="0"/>
          </a:p>
        </p:txBody>
      </p:sp>
      <p:pic>
        <p:nvPicPr>
          <p:cNvPr id="19" name="Picture 18" descr="DSA Franchisee For icici Bank Credit Cards and Loan DSA in Jajmau ..."/>
          <p:cNvPicPr/>
          <p:nvPr/>
        </p:nvPicPr>
        <p:blipFill>
          <a:blip r:embed="rId4" cstate="print"/>
          <a:srcRect/>
          <a:stretch>
            <a:fillRect/>
          </a:stretch>
        </p:blipFill>
        <p:spPr bwMode="auto">
          <a:xfrm>
            <a:off x="1714480" y="1071546"/>
            <a:ext cx="4616605" cy="1913830"/>
          </a:xfrm>
          <a:prstGeom prst="rect">
            <a:avLst/>
          </a:prstGeom>
          <a:noFill/>
          <a:ln w="9525">
            <a:noFill/>
            <a:miter lim="800000"/>
            <a:headEnd/>
            <a:tailEnd/>
          </a:ln>
        </p:spPr>
      </p:pic>
      <p:pic>
        <p:nvPicPr>
          <p:cNvPr id="22" name="Picture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2714620"/>
            <a:ext cx="2805822" cy="2000264"/>
          </a:xfrm>
          <a:prstGeom prst="rect">
            <a:avLst/>
          </a:prstGeom>
        </p:spPr>
      </p:pic>
      <p:pic>
        <p:nvPicPr>
          <p:cNvPr id="25" name="Picture 24">
            <a:extLst>
              <a:ext uri="{FF2B5EF4-FFF2-40B4-BE49-F238E27FC236}">
                <a16:creationId xmlns="" xmlns:a16="http://schemas.microsoft.com/office/drawing/2014/main" id="{CC4EF1C7-4B24-456F-BEA7-D713A19933BE}"/>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857488" y="3000372"/>
            <a:ext cx="2368565" cy="1375605"/>
          </a:xfrm>
          <a:prstGeom prst="rect">
            <a:avLst/>
          </a:prstGeom>
        </p:spPr>
      </p:pic>
      <p:pic>
        <p:nvPicPr>
          <p:cNvPr id="27" name="Picture 26"/>
          <p:cNvPicPr>
            <a:picLocks noChangeAspect="1"/>
          </p:cNvPicPr>
          <p:nvPr/>
        </p:nvPicPr>
        <p:blipFill rotWithShape="1">
          <a:blip r:embed="rId7" cstate="print">
            <a:extLst>
              <a:ext uri="{28A0092B-C50C-407E-A947-70E740481C1C}">
                <a14:useLocalDpi xmlns="" xmlns:a14="http://schemas.microsoft.com/office/drawing/2010/main" val="0"/>
              </a:ext>
            </a:extLst>
          </a:blip>
          <a:srcRect l="19505" t="27191" r="18966" b="21084"/>
          <a:stretch/>
        </p:blipFill>
        <p:spPr>
          <a:xfrm>
            <a:off x="5715008" y="2928934"/>
            <a:ext cx="2269479" cy="2071702"/>
          </a:xfrm>
          <a:prstGeom prst="rect">
            <a:avLst/>
          </a:prstGeom>
        </p:spPr>
      </p:pic>
      <p:pic>
        <p:nvPicPr>
          <p:cNvPr id="20" name="Picture 8" descr="https://orbitzfin.com/images/logo.jpg"/>
          <p:cNvPicPr>
            <a:picLocks noChangeAspect="1" noChangeArrowheads="1"/>
          </p:cNvPicPr>
          <p:nvPr/>
        </p:nvPicPr>
        <p:blipFill>
          <a:blip r:embed="rId8"/>
          <a:srcRect/>
          <a:stretch>
            <a:fillRect/>
          </a:stretch>
        </p:blipFill>
        <p:spPr bwMode="auto">
          <a:xfrm>
            <a:off x="571472" y="6500834"/>
            <a:ext cx="2214578" cy="357166"/>
          </a:xfrm>
          <a:prstGeom prst="rect">
            <a:avLst/>
          </a:prstGeom>
          <a:noFill/>
        </p:spPr>
      </p:pic>
      <p:sp>
        <p:nvSpPr>
          <p:cNvPr id="28" name="Freeform 27"/>
          <p:cNvSpPr/>
          <p:nvPr/>
        </p:nvSpPr>
        <p:spPr>
          <a:xfrm>
            <a:off x="4857752" y="-24"/>
            <a:ext cx="4286248" cy="1071570"/>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Picture 2" descr="C:\Users\User\Desktop\LOGO ORBITZ.jpg"/>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32" name="TextBox 31"/>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pic>
        <p:nvPicPr>
          <p:cNvPr id="53250" name="Picture 2" descr="Download eGram App"/>
          <p:cNvPicPr>
            <a:picLocks noChangeAspect="1" noChangeArrowheads="1"/>
          </p:cNvPicPr>
          <p:nvPr/>
        </p:nvPicPr>
        <p:blipFill>
          <a:blip r:embed="rId10"/>
          <a:srcRect/>
          <a:stretch>
            <a:fillRect/>
          </a:stretch>
        </p:blipFill>
        <p:spPr bwMode="auto">
          <a:xfrm>
            <a:off x="0" y="4429132"/>
            <a:ext cx="9144000" cy="2000264"/>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4500570"/>
            <a:ext cx="9144000" cy="584775"/>
          </a:xfrm>
          <a:prstGeom prst="rect">
            <a:avLst/>
          </a:prstGeom>
        </p:spPr>
        <p:txBody>
          <a:bodyPr wrap="square">
            <a:spAutoFit/>
          </a:bodyPr>
          <a:lstStyle/>
          <a:p>
            <a:pPr algn="ctr"/>
            <a:endParaRPr lang="en-US" sz="3200" dirty="0" smtClean="0"/>
          </a:p>
        </p:txBody>
      </p:sp>
      <p:sp>
        <p:nvSpPr>
          <p:cNvPr id="12" name="Rectangle 11"/>
          <p:cNvSpPr/>
          <p:nvPr/>
        </p:nvSpPr>
        <p:spPr>
          <a:xfrm>
            <a:off x="0" y="0"/>
            <a:ext cx="6421942" cy="954107"/>
          </a:xfrm>
          <a:prstGeom prst="rect">
            <a:avLst/>
          </a:prstGeom>
        </p:spPr>
        <p:txBody>
          <a:bodyPr wrap="square">
            <a:spAutoFit/>
          </a:bodyPr>
          <a:lstStyle/>
          <a:p>
            <a:r>
              <a:rPr lang="en-US" sz="2400" b="1" dirty="0">
                <a:solidFill>
                  <a:schemeClr val="bg1"/>
                </a:solidFill>
                <a:latin typeface="Georgia" pitchFamily="18" charset="0"/>
                <a:ea typeface="Times New Roman" pitchFamily="18" charset="0"/>
                <a:cs typeface="Times New Roman" pitchFamily="18" charset="0"/>
              </a:rPr>
              <a:t> </a:t>
            </a:r>
            <a:r>
              <a:rPr lang="en-US" sz="2400" b="1" dirty="0" smtClean="0">
                <a:solidFill>
                  <a:schemeClr val="bg1"/>
                </a:solidFill>
                <a:latin typeface="Georgia" pitchFamily="18" charset="0"/>
                <a:ea typeface="Times New Roman" pitchFamily="18" charset="0"/>
                <a:cs typeface="Times New Roman" pitchFamily="18" charset="0"/>
              </a:rPr>
              <a:t>    </a:t>
            </a:r>
            <a:r>
              <a:rPr lang="en-US" sz="2800" b="1" dirty="0" smtClean="0"/>
              <a:t>Why Digital Payment is Required?</a:t>
            </a:r>
          </a:p>
          <a:p>
            <a:r>
              <a:rPr lang="en-US" sz="2800" b="1" dirty="0" smtClean="0"/>
              <a:t>      Reason: Banking Problems</a:t>
            </a:r>
            <a:endParaRPr lang="en-IN" sz="2800" b="1" dirty="0"/>
          </a:p>
        </p:txBody>
      </p:sp>
      <p:sp>
        <p:nvSpPr>
          <p:cNvPr id="13" name="Rectangle 12"/>
          <p:cNvSpPr/>
          <p:nvPr/>
        </p:nvSpPr>
        <p:spPr>
          <a:xfrm>
            <a:off x="0" y="1071546"/>
            <a:ext cx="9144000" cy="5262979"/>
          </a:xfrm>
          <a:prstGeom prst="rect">
            <a:avLst/>
          </a:prstGeom>
        </p:spPr>
        <p:txBody>
          <a:bodyPr wrap="square">
            <a:spAutoFit/>
          </a:bodyPr>
          <a:lstStyle/>
          <a:p>
            <a:pPr marL="342900" lvl="0" indent="-342900">
              <a:spcBef>
                <a:spcPct val="20000"/>
              </a:spcBef>
              <a:buFont typeface="Wingdings" pitchFamily="2" charset="2"/>
              <a:buChar char="Ø"/>
              <a:defRPr/>
            </a:pPr>
            <a:endParaRPr lang="en-US" sz="2400" b="1"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Distance – To Banks OR ATMs</a:t>
            </a:r>
          </a:p>
          <a:p>
            <a:pPr marL="342900" lvl="0" indent="-342900">
              <a:spcBef>
                <a:spcPct val="20000"/>
              </a:spcBef>
              <a:buFont typeface="Wingdings" pitchFamily="2" charset="2"/>
              <a:buChar char="Ø"/>
              <a:defRPr/>
            </a:pPr>
            <a:endParaRPr lang="en-US" sz="2000"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Rigid timing (Particular Banking Hours)</a:t>
            </a:r>
          </a:p>
          <a:p>
            <a:pPr marL="342900" lvl="0" indent="-342900">
              <a:spcBef>
                <a:spcPct val="20000"/>
              </a:spcBef>
              <a:buFont typeface="Wingdings" pitchFamily="2" charset="2"/>
              <a:buChar char="Ø"/>
              <a:defRPr/>
            </a:pPr>
            <a:endParaRPr lang="en-US" sz="2000"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Non availability of CASH in ATMs</a:t>
            </a:r>
          </a:p>
          <a:p>
            <a:pPr marL="342900" lvl="0" indent="-342900">
              <a:spcBef>
                <a:spcPct val="20000"/>
              </a:spcBef>
              <a:buFont typeface="Wingdings" pitchFamily="2" charset="2"/>
              <a:buChar char="Ø"/>
              <a:defRPr/>
            </a:pPr>
            <a:endParaRPr lang="en-US" sz="2000"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Over crowding – Queue up in long lines</a:t>
            </a:r>
          </a:p>
          <a:p>
            <a:pPr marL="342900" lvl="0" indent="-342900">
              <a:spcBef>
                <a:spcPct val="20000"/>
              </a:spcBef>
              <a:buFont typeface="Wingdings" pitchFamily="2" charset="2"/>
              <a:buChar char="Ø"/>
              <a:defRPr/>
            </a:pPr>
            <a:endParaRPr lang="en-US" sz="2000"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Illiteracy – Filling </a:t>
            </a:r>
            <a:r>
              <a:rPr lang="en-US" sz="2000" dirty="0" err="1" smtClean="0">
                <a:solidFill>
                  <a:schemeClr val="bg1"/>
                </a:solidFill>
              </a:rPr>
              <a:t>Chillan.s</a:t>
            </a:r>
            <a:r>
              <a:rPr lang="en-US" sz="2000" dirty="0" smtClean="0">
                <a:solidFill>
                  <a:schemeClr val="bg1"/>
                </a:solidFill>
              </a:rPr>
              <a:t>/withdrawal Forms</a:t>
            </a:r>
          </a:p>
          <a:p>
            <a:pPr marL="342900" lvl="0" indent="-342900">
              <a:spcBef>
                <a:spcPct val="20000"/>
              </a:spcBef>
              <a:buFont typeface="Wingdings" pitchFamily="2" charset="2"/>
              <a:buChar char="Ø"/>
              <a:defRPr/>
            </a:pPr>
            <a:endParaRPr lang="en-US" sz="2000"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Low penetration of net banking in Rural / semi-urban areas</a:t>
            </a:r>
          </a:p>
          <a:p>
            <a:pPr marL="342900" lvl="0" indent="-342900">
              <a:spcBef>
                <a:spcPct val="20000"/>
              </a:spcBef>
              <a:buFont typeface="Wingdings" pitchFamily="2" charset="2"/>
              <a:buChar char="Ø"/>
              <a:defRPr/>
            </a:pPr>
            <a:endParaRPr lang="en-US" sz="2000" dirty="0" smtClean="0">
              <a:solidFill>
                <a:schemeClr val="bg1"/>
              </a:solidFill>
            </a:endParaRPr>
          </a:p>
          <a:p>
            <a:pPr marL="342900" lvl="0" indent="-342900">
              <a:spcBef>
                <a:spcPct val="20000"/>
              </a:spcBef>
              <a:buFont typeface="Wingdings" pitchFamily="2" charset="2"/>
              <a:buChar char="Ø"/>
              <a:defRPr/>
            </a:pPr>
            <a:r>
              <a:rPr lang="en-US" sz="2000" dirty="0" smtClean="0">
                <a:solidFill>
                  <a:schemeClr val="bg1"/>
                </a:solidFill>
              </a:rPr>
              <a:t>Digital Payments available on Bank Holidays &amp; on 24x7 availability</a:t>
            </a:r>
            <a:endParaRPr lang="en-US" sz="2000" dirty="0">
              <a:solidFill>
                <a:schemeClr val="bg1"/>
              </a:solidFill>
            </a:endParaRPr>
          </a:p>
        </p:txBody>
      </p:sp>
      <p:pic>
        <p:nvPicPr>
          <p:cNvPr id="14" name="Picture 8" descr="https://orbitzfin.com/images/logo.jpg"/>
          <p:cNvPicPr>
            <a:picLocks noChangeAspect="1" noChangeArrowheads="1"/>
          </p:cNvPicPr>
          <p:nvPr/>
        </p:nvPicPr>
        <p:blipFill>
          <a:blip r:embed="rId4"/>
          <a:srcRect/>
          <a:stretch>
            <a:fillRect/>
          </a:stretch>
        </p:blipFill>
        <p:spPr bwMode="auto">
          <a:xfrm>
            <a:off x="571472" y="6500834"/>
            <a:ext cx="2214578" cy="357166"/>
          </a:xfrm>
          <a:prstGeom prst="rect">
            <a:avLst/>
          </a:prstGeom>
          <a:noFill/>
        </p:spPr>
      </p:pic>
      <p:sp>
        <p:nvSpPr>
          <p:cNvPr id="15" name="TextBox 14"/>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
        <p:nvSpPr>
          <p:cNvPr id="16" name="Freeform 15"/>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descr="C:\Users\User\Desktop\LOGO ORBITZ.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solidFill>
                <a:schemeClr val="bg1"/>
              </a:solidFill>
            </a:endParaRPr>
          </a:p>
        </p:txBody>
      </p:sp>
      <p:sp>
        <p:nvSpPr>
          <p:cNvPr id="3" name="Subtitle 2"/>
          <p:cNvSpPr>
            <a:spLocks noGrp="1"/>
          </p:cNvSpPr>
          <p:nvPr>
            <p:ph type="subTitle" idx="1"/>
          </p:nvPr>
        </p:nvSpPr>
        <p:spPr/>
        <p:txBody>
          <a:bodyPr/>
          <a:lstStyle/>
          <a:p>
            <a:endParaRPr lang="en-IN">
              <a:solidFill>
                <a:schemeClr val="bg1"/>
              </a:solidFill>
            </a:endParaRPr>
          </a:p>
        </p:txBody>
      </p:sp>
      <p:pic>
        <p:nvPicPr>
          <p:cNvPr id="1026" name="Picture 2" descr="C:\Users\User\Desktop\Picture1.pn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0" y="0"/>
            <a:ext cx="5500694" cy="830997"/>
          </a:xfrm>
          <a:prstGeom prst="rect">
            <a:avLst/>
          </a:prstGeom>
        </p:spPr>
        <p:txBody>
          <a:bodyPr wrap="square">
            <a:spAutoFit/>
          </a:bodyPr>
          <a:lstStyle/>
          <a:p>
            <a:r>
              <a:rPr lang="en-US" sz="4800" b="1" dirty="0">
                <a:solidFill>
                  <a:schemeClr val="bg1"/>
                </a:solidFill>
                <a:latin typeface="Georgia" pitchFamily="18" charset="0"/>
                <a:ea typeface="Times New Roman" pitchFamily="18" charset="0"/>
                <a:cs typeface="Times New Roman" pitchFamily="18" charset="0"/>
              </a:rPr>
              <a:t> </a:t>
            </a:r>
            <a:r>
              <a:rPr lang="en-US" sz="4800" b="1" dirty="0" smtClean="0">
                <a:solidFill>
                  <a:schemeClr val="bg1"/>
                </a:solidFill>
                <a:latin typeface="Georgia" pitchFamily="18" charset="0"/>
                <a:ea typeface="Times New Roman" pitchFamily="18" charset="0"/>
                <a:cs typeface="Times New Roman" pitchFamily="18" charset="0"/>
              </a:rPr>
              <a:t>    </a:t>
            </a:r>
            <a:r>
              <a:rPr lang="en-US" sz="4000" b="1" dirty="0" smtClean="0"/>
              <a:t>SERVICES OFFERED</a:t>
            </a:r>
            <a:endParaRPr lang="en-US" sz="4000" b="1" dirty="0"/>
          </a:p>
        </p:txBody>
      </p:sp>
      <p:sp>
        <p:nvSpPr>
          <p:cNvPr id="13" name="Rectangle 12">
            <a:extLst>
              <a:ext uri="{FF2B5EF4-FFF2-40B4-BE49-F238E27FC236}">
                <a16:creationId xmlns="" xmlns:a16="http://schemas.microsoft.com/office/drawing/2014/main" id="{28226563-AE63-4B81-BEE8-28782DC50F29}"/>
              </a:ext>
            </a:extLst>
          </p:cNvPr>
          <p:cNvSpPr/>
          <p:nvPr/>
        </p:nvSpPr>
        <p:spPr>
          <a:xfrm>
            <a:off x="357159" y="1214422"/>
            <a:ext cx="1857388" cy="357190"/>
          </a:xfrm>
          <a:prstGeom prst="rect">
            <a:avLst/>
          </a:prstGeom>
          <a:gradFill flip="none" rotWithShape="1">
            <a:gsLst>
              <a:gs pos="49000">
                <a:srgbClr val="0070C0"/>
              </a:gs>
              <a:gs pos="100000">
                <a:schemeClr val="bg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rPr>
              <a:t>eGovernance</a:t>
            </a:r>
            <a:endParaRPr lang="en-US" sz="2400" b="1" dirty="0">
              <a:solidFill>
                <a:schemeClr val="tx1"/>
              </a:solidFill>
            </a:endParaRPr>
          </a:p>
        </p:txBody>
      </p:sp>
      <p:sp>
        <p:nvSpPr>
          <p:cNvPr id="15" name="Rectangle 14"/>
          <p:cNvSpPr/>
          <p:nvPr/>
        </p:nvSpPr>
        <p:spPr>
          <a:xfrm>
            <a:off x="4500562" y="1071546"/>
            <a:ext cx="4643438" cy="646331"/>
          </a:xfrm>
          <a:prstGeom prst="rect">
            <a:avLst/>
          </a:prstGeom>
        </p:spPr>
        <p:txBody>
          <a:bodyPr wrap="square">
            <a:spAutoFit/>
          </a:bodyPr>
          <a:lstStyle/>
          <a:p>
            <a:r>
              <a:rPr lang="en-US" dirty="0" smtClean="0">
                <a:solidFill>
                  <a:schemeClr val="bg1"/>
                </a:solidFill>
              </a:rPr>
              <a:t>Make PAN Card for all (Individual, Company, NGO etc)</a:t>
            </a:r>
            <a:endParaRPr lang="en-US" dirty="0">
              <a:solidFill>
                <a:schemeClr val="bg1"/>
              </a:solidFill>
            </a:endParaRPr>
          </a:p>
        </p:txBody>
      </p:sp>
      <p:pic>
        <p:nvPicPr>
          <p:cNvPr id="16" name="Picture 12" descr="Image result for PAN CArd icon">
            <a:extLst>
              <a:ext uri="{FF2B5EF4-FFF2-40B4-BE49-F238E27FC236}">
                <a16:creationId xmlns="" xmlns:a16="http://schemas.microsoft.com/office/drawing/2014/main" id="{5E5D616C-F7A8-40A1-B7FE-D1745AED9C8E}"/>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57884" y="1357298"/>
            <a:ext cx="1132724" cy="428628"/>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ectangle 24"/>
          <p:cNvSpPr/>
          <p:nvPr/>
        </p:nvSpPr>
        <p:spPr>
          <a:xfrm>
            <a:off x="2428860" y="1142984"/>
            <a:ext cx="2500298" cy="400110"/>
          </a:xfrm>
          <a:prstGeom prst="rect">
            <a:avLst/>
          </a:prstGeom>
        </p:spPr>
        <p:txBody>
          <a:bodyPr wrap="square">
            <a:spAutoFit/>
          </a:bodyPr>
          <a:lstStyle/>
          <a:p>
            <a:r>
              <a:rPr lang="en-US" sz="2000" b="1" dirty="0" smtClean="0">
                <a:solidFill>
                  <a:schemeClr val="bg1"/>
                </a:solidFill>
              </a:rPr>
              <a:t>Financial Inclusion</a:t>
            </a:r>
            <a:endParaRPr lang="en-IN" sz="2000" b="1" dirty="0">
              <a:solidFill>
                <a:schemeClr val="bg1"/>
              </a:solidFill>
            </a:endParaRPr>
          </a:p>
        </p:txBody>
      </p:sp>
      <p:sp>
        <p:nvSpPr>
          <p:cNvPr id="27" name="Rectangle 26"/>
          <p:cNvSpPr/>
          <p:nvPr/>
        </p:nvSpPr>
        <p:spPr>
          <a:xfrm>
            <a:off x="2214546" y="1643049"/>
            <a:ext cx="2571768" cy="1754326"/>
          </a:xfrm>
          <a:prstGeom prst="rect">
            <a:avLst/>
          </a:prstGeom>
        </p:spPr>
        <p:txBody>
          <a:bodyPr wrap="square">
            <a:spAutoFit/>
          </a:bodyPr>
          <a:lstStyle/>
          <a:p>
            <a:r>
              <a:rPr lang="en-US" b="1" dirty="0" err="1" smtClean="0">
                <a:solidFill>
                  <a:schemeClr val="bg1"/>
                </a:solidFill>
              </a:rPr>
              <a:t>AePS</a:t>
            </a:r>
            <a:endParaRPr lang="en-US" b="1" dirty="0" smtClean="0">
              <a:solidFill>
                <a:schemeClr val="bg1"/>
              </a:solidFill>
            </a:endParaRPr>
          </a:p>
          <a:p>
            <a:r>
              <a:rPr lang="en-US" b="1" dirty="0" smtClean="0">
                <a:solidFill>
                  <a:schemeClr val="bg1"/>
                </a:solidFill>
              </a:rPr>
              <a:t>BBPS</a:t>
            </a:r>
          </a:p>
          <a:p>
            <a:r>
              <a:rPr lang="en-US" b="1" dirty="0" smtClean="0">
                <a:solidFill>
                  <a:schemeClr val="bg1"/>
                </a:solidFill>
              </a:rPr>
              <a:t>Domestic Money Transfer</a:t>
            </a:r>
          </a:p>
          <a:p>
            <a:r>
              <a:rPr lang="en-US" b="1" dirty="0" smtClean="0">
                <a:solidFill>
                  <a:schemeClr val="bg1"/>
                </a:solidFill>
              </a:rPr>
              <a:t>Recharge &amp; DTH</a:t>
            </a:r>
          </a:p>
          <a:p>
            <a:r>
              <a:rPr lang="en-US" b="1" dirty="0" err="1" smtClean="0">
                <a:solidFill>
                  <a:schemeClr val="bg1"/>
                </a:solidFill>
              </a:rPr>
              <a:t>MicroATM</a:t>
            </a:r>
            <a:endParaRPr lang="en-US" b="1" dirty="0">
              <a:solidFill>
                <a:schemeClr val="bg1"/>
              </a:solidFill>
            </a:endParaRPr>
          </a:p>
        </p:txBody>
      </p:sp>
      <p:pic>
        <p:nvPicPr>
          <p:cNvPr id="28" name="Picture 27">
            <a:extLst>
              <a:ext uri="{FF2B5EF4-FFF2-40B4-BE49-F238E27FC236}">
                <a16:creationId xmlns="" xmlns:a16="http://schemas.microsoft.com/office/drawing/2014/main" id="{839B51C9-6B0A-460E-BC31-5895EC53716A}"/>
              </a:ext>
            </a:extLst>
          </p:cNvPr>
          <p:cNvPicPr>
            <a:picLocks noChangeAspect="1"/>
          </p:cNvPicPr>
          <p:nvPr/>
        </p:nvPicPr>
        <p:blipFill>
          <a:blip r:embed="rId5" cstate="print"/>
          <a:stretch>
            <a:fillRect/>
          </a:stretch>
        </p:blipFill>
        <p:spPr>
          <a:xfrm>
            <a:off x="3143240" y="1714488"/>
            <a:ext cx="1500198" cy="357190"/>
          </a:xfrm>
          <a:prstGeom prst="rect">
            <a:avLst/>
          </a:prstGeom>
        </p:spPr>
      </p:pic>
      <p:pic>
        <p:nvPicPr>
          <p:cNvPr id="30" name="Picture 29">
            <a:extLst>
              <a:ext uri="{FF2B5EF4-FFF2-40B4-BE49-F238E27FC236}">
                <a16:creationId xmlns="" xmlns:a16="http://schemas.microsoft.com/office/drawing/2014/main" id="{463AF73B-0E22-4F45-9F72-65AA78928BCA}"/>
              </a:ext>
            </a:extLst>
          </p:cNvPr>
          <p:cNvPicPr>
            <a:picLocks noChangeAspect="1"/>
          </p:cNvPicPr>
          <p:nvPr/>
        </p:nvPicPr>
        <p:blipFill>
          <a:blip r:embed="rId6" cstate="print">
            <a:extLst>
              <a:ext uri="{BEBA8EAE-BF5A-486C-A8C5-ECC9F3942E4B}">
                <a14:imgProps xmlns="" xmlns:a14="http://schemas.microsoft.com/office/drawing/2010/main">
                  <a14:imgLayer r:embed="rId11">
                    <a14:imgEffect>
                      <a14:backgroundRemoval t="8291" b="89950" l="1750" r="99417">
                        <a14:foregroundMark x1="28417" y1="12060" x2="28417" y2="12060"/>
                        <a14:foregroundMark x1="15500" y1="12814" x2="15500" y2="12814"/>
                        <a14:foregroundMark x1="3250" y1="20101" x2="3250" y2="20101"/>
                        <a14:foregroundMark x1="1833" y1="25879" x2="2583" y2="48492"/>
                        <a14:foregroundMark x1="35583" y1="19095" x2="35583" y2="27136"/>
                        <a14:foregroundMark x1="34833" y1="17839" x2="35250" y2="39447"/>
                        <a14:foregroundMark x1="41833" y1="20854" x2="41167" y2="29899"/>
                        <a14:foregroundMark x1="42417" y1="36935" x2="42417" y2="36935"/>
                        <a14:foregroundMark x1="45750" y1="23116" x2="46083" y2="36181"/>
                        <a14:foregroundMark x1="53917" y1="23367" x2="53750" y2="37437"/>
                        <a14:foregroundMark x1="61515" y1="23367" x2="61083" y2="26382"/>
                        <a14:foregroundMark x1="61623" y1="22613" x2="61515" y2="23367"/>
                        <a14:foregroundMark x1="62667" y1="15327" x2="61623" y2="22613"/>
                        <a14:foregroundMark x1="66833" y1="41206" x2="64167" y2="23116"/>
                        <a14:foregroundMark x1="62500" y1="37437" x2="59000" y2="36935"/>
                        <a14:foregroundMark x1="69667" y1="19598" x2="70500" y2="35176"/>
                        <a14:foregroundMark x1="77917" y1="19598" x2="77250" y2="27638"/>
                        <a14:foregroundMark x1="84667" y1="17839" x2="84250" y2="23367"/>
                        <a14:foregroundMark x1="77250" y1="35176" x2="77667" y2="40704"/>
                        <a14:foregroundMark x1="82667" y1="29397" x2="82667" y2="29397"/>
                        <a14:foregroundMark x1="82667" y1="29397" x2="82667" y2="29397"/>
                        <a14:foregroundMark x1="82667" y1="29899" x2="82667" y2="29899"/>
                        <a14:foregroundMark x1="82667" y1="30653" x2="82667" y2="30653"/>
                        <a14:foregroundMark x1="82583" y1="31910" x2="82000" y2="38693"/>
                        <a14:foregroundMark x1="86500" y1="35678" x2="86500" y2="35678"/>
                        <a14:foregroundMark x1="89000" y1="34422" x2="89000" y2="34422"/>
                        <a14:foregroundMark x1="92250" y1="13819" x2="92250" y2="13819"/>
                        <a14:foregroundMark x1="92250" y1="13317" x2="92250" y2="13317"/>
                        <a14:foregroundMark x1="92250" y1="13317" x2="92250" y2="13317"/>
                        <a14:foregroundMark x1="95333" y1="12563" x2="91417" y2="12563"/>
                        <a14:foregroundMark x1="99417" y1="12563" x2="99417" y2="12563"/>
                        <a14:foregroundMark x1="3000" y1="14070" x2="2667" y2="48492"/>
                        <a14:foregroundMark x1="2833" y1="55276" x2="3833" y2="65327"/>
                        <a14:foregroundMark x1="3833" y1="71357" x2="4250" y2="80653"/>
                        <a14:foregroundMark x1="3833" y1="83920" x2="2417" y2="63819"/>
                        <a14:foregroundMark x1="2417" y1="63819" x2="3833" y2="45980"/>
                        <a14:foregroundMark x1="3000" y1="36935" x2="3583" y2="73367"/>
                        <a14:foregroundMark x1="4000" y1="50503" x2="8167" y2="50503"/>
                        <a14:foregroundMark x1="8167" y1="50503" x2="10667" y2="50000"/>
                        <a14:foregroundMark x1="16750" y1="54020" x2="19083" y2="63568"/>
                        <a14:foregroundMark x1="19667" y1="68342" x2="17917" y2="79648"/>
                        <a14:foregroundMark x1="17917" y1="79648" x2="17833" y2="79648"/>
                        <a14:foregroundMark x1="10000" y1="9548" x2="10000" y2="9548"/>
                        <a14:foregroundMark x1="9833" y1="8291" x2="9833" y2="8291"/>
                        <a14:foregroundMark x1="18167" y1="21859" x2="15083" y2="17839"/>
                        <a14:foregroundMark x1="17167" y1="18844" x2="12500" y2="15075"/>
                        <a14:foregroundMark x1="12500" y1="15075" x2="12500" y2="15075"/>
                        <a14:foregroundMark x1="13083" y1="15327" x2="13083" y2="15327"/>
                        <a14:foregroundMark x1="40917" y1="71608" x2="40917" y2="72864"/>
                        <a14:foregroundMark x1="45750" y1="74623" x2="45750" y2="74623"/>
                        <a14:foregroundMark x1="51083" y1="73367" x2="51083" y2="73367"/>
                        <a14:foregroundMark x1="61250" y1="72613" x2="61250" y2="72613"/>
                        <a14:foregroundMark x1="72333" y1="72111" x2="72333" y2="72111"/>
                        <a14:foregroundMark x1="82417" y1="65327" x2="82417" y2="65327"/>
                        <a14:foregroundMark x1="91833" y1="65829" x2="91833" y2="65829"/>
                        <a14:backgroundMark x1="25750" y1="9045" x2="25917" y2="27387"/>
                        <a14:backgroundMark x1="25917" y1="27387" x2="26250" y2="30653"/>
                        <a14:backgroundMark x1="31083" y1="10804" x2="30500" y2="40452"/>
                        <a14:backgroundMark x1="38917" y1="20101" x2="38917" y2="20101"/>
                        <a14:backgroundMark x1="37917" y1="36935" x2="37917" y2="36935"/>
                        <a14:backgroundMark x1="38667" y1="64824" x2="38667" y2="64824"/>
                        <a14:backgroundMark x1="38333" y1="79397" x2="38333" y2="79397"/>
                        <a14:backgroundMark x1="61917" y1="26884" x2="61917" y2="26884"/>
                        <a14:backgroundMark x1="73583" y1="21357" x2="73583" y2="21357"/>
                        <a14:backgroundMark x1="62250" y1="23367" x2="62250" y2="23367"/>
                        <a14:backgroundMark x1="86333" y1="28643" x2="86333" y2="28643"/>
                        <a14:backgroundMark x1="74667" y1="62814" x2="74667" y2="62814"/>
                        <a14:backgroundMark x1="84917" y1="72864" x2="84917" y2="72864"/>
                        <a14:backgroundMark x1="62083" y1="22613" x2="62083" y2="22613"/>
                      </a14:backgroundRemoval>
                    </a14:imgEffect>
                  </a14:imgLayer>
                </a14:imgProps>
              </a:ext>
            </a:extLst>
          </a:blip>
          <a:stretch>
            <a:fillRect/>
          </a:stretch>
        </p:blipFill>
        <p:spPr>
          <a:xfrm>
            <a:off x="4071934" y="2071678"/>
            <a:ext cx="2143140" cy="214314"/>
          </a:xfrm>
          <a:prstGeom prst="rect">
            <a:avLst/>
          </a:prstGeom>
        </p:spPr>
      </p:pic>
      <p:sp>
        <p:nvSpPr>
          <p:cNvPr id="31" name="TextBox 30">
            <a:extLst>
              <a:ext uri="{FF2B5EF4-FFF2-40B4-BE49-F238E27FC236}">
                <a16:creationId xmlns="" xmlns:a16="http://schemas.microsoft.com/office/drawing/2014/main" id="{095C8283-16D3-4517-B301-70F6BBF13E98}"/>
              </a:ext>
            </a:extLst>
          </p:cNvPr>
          <p:cNvSpPr txBox="1"/>
          <p:nvPr/>
        </p:nvSpPr>
        <p:spPr>
          <a:xfrm>
            <a:off x="214282" y="4214819"/>
            <a:ext cx="3214710" cy="571504"/>
          </a:xfrm>
          <a:prstGeom prst="rect">
            <a:avLst/>
          </a:prstGeom>
          <a:gradFill>
            <a:gsLst>
              <a:gs pos="49000">
                <a:srgbClr val="0070C0"/>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b="1" dirty="0" err="1">
                <a:solidFill>
                  <a:schemeClr val="tx1"/>
                </a:solidFill>
              </a:rPr>
              <a:t>AePS</a:t>
            </a:r>
            <a:r>
              <a:rPr lang="en-US" b="1" dirty="0">
                <a:solidFill>
                  <a:schemeClr val="tx1"/>
                </a:solidFill>
              </a:rPr>
              <a:t> &amp; </a:t>
            </a:r>
            <a:r>
              <a:rPr lang="en-US" b="1" dirty="0" smtClean="0">
                <a:solidFill>
                  <a:schemeClr val="tx1"/>
                </a:solidFill>
              </a:rPr>
              <a:t>Micro </a:t>
            </a:r>
            <a:r>
              <a:rPr lang="en-US" b="1" dirty="0">
                <a:solidFill>
                  <a:schemeClr val="tx1"/>
                </a:solidFill>
              </a:rPr>
              <a:t>ATM advantages</a:t>
            </a:r>
          </a:p>
        </p:txBody>
      </p:sp>
      <p:pic>
        <p:nvPicPr>
          <p:cNvPr id="33" name="Picture 6" descr="Image result for money transfer rupee icon">
            <a:extLst>
              <a:ext uri="{FF2B5EF4-FFF2-40B4-BE49-F238E27FC236}">
                <a16:creationId xmlns="" xmlns:a16="http://schemas.microsoft.com/office/drawing/2014/main" id="{61A513C8-23B1-4C4F-95F8-BE66322BA9FC}"/>
              </a:ext>
            </a:extLst>
          </p:cNvPr>
          <p:cNvPicPr>
            <a:picLocks noChangeAspect="1" noChangeArrowheads="1"/>
          </p:cNvPicPr>
          <p:nvPr/>
        </p:nvPicPr>
        <p:blipFill>
          <a:blip r:embed="rId12">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215074" y="2071678"/>
            <a:ext cx="1060015" cy="714380"/>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10" descr="Image result for DTH icon">
            <a:extLst>
              <a:ext uri="{FF2B5EF4-FFF2-40B4-BE49-F238E27FC236}">
                <a16:creationId xmlns="" xmlns:a16="http://schemas.microsoft.com/office/drawing/2014/main" id="{17464596-F1D8-4A17-B3BB-8CB054923DF7}"/>
              </a:ext>
            </a:extLst>
          </p:cNvPr>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7215206" y="2571744"/>
            <a:ext cx="857256" cy="571504"/>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4">
            <a:extLst>
              <a:ext uri="{FF2B5EF4-FFF2-40B4-BE49-F238E27FC236}">
                <a16:creationId xmlns="" xmlns:a16="http://schemas.microsoft.com/office/drawing/2014/main" id="{7B56042D-34D5-491E-87D4-7C652D96C0BE}"/>
              </a:ext>
            </a:extLst>
          </p:cNvPr>
          <p:cNvPicPr>
            <a:picLocks noChangeAspect="1"/>
          </p:cNvPicPr>
          <p:nvPr/>
        </p:nvPicPr>
        <p:blipFill>
          <a:blip r:embed="rId14" cstate="print">
            <a:extLst>
              <a:ext uri="{BEBA8EAE-BF5A-486C-A8C5-ECC9F3942E4B}">
                <a14:imgProps xmlns="" xmlns:a14="http://schemas.microsoft.com/office/drawing/2010/main">
                  <a14:imgLayer r:embed="rId15">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a:off x="8072430" y="2786058"/>
            <a:ext cx="1071570" cy="714380"/>
          </a:xfrm>
          <a:prstGeom prst="rect">
            <a:avLst/>
          </a:prstGeom>
        </p:spPr>
      </p:pic>
      <p:sp>
        <p:nvSpPr>
          <p:cNvPr id="36" name="TextBox 35">
            <a:extLst>
              <a:ext uri="{FF2B5EF4-FFF2-40B4-BE49-F238E27FC236}">
                <a16:creationId xmlns="" xmlns:a16="http://schemas.microsoft.com/office/drawing/2014/main" id="{77ECC9A1-76FB-47BA-BC27-2BCAF4E2E64D}"/>
              </a:ext>
            </a:extLst>
          </p:cNvPr>
          <p:cNvSpPr txBox="1"/>
          <p:nvPr/>
        </p:nvSpPr>
        <p:spPr>
          <a:xfrm>
            <a:off x="3428992" y="3500438"/>
            <a:ext cx="5715008" cy="2585323"/>
          </a:xfrm>
          <a:prstGeom prst="rect">
            <a:avLst/>
          </a:prstGeom>
          <a:noFill/>
        </p:spPr>
        <p:txBody>
          <a:bodyPr wrap="square" rtlCol="0">
            <a:spAutoFit/>
          </a:bodyPr>
          <a:lstStyle/>
          <a:p>
            <a:r>
              <a:rPr lang="en-US" b="1" dirty="0" smtClean="0">
                <a:solidFill>
                  <a:schemeClr val="bg1"/>
                </a:solidFill>
              </a:rPr>
              <a:t>Major Advantage:</a:t>
            </a:r>
            <a:r>
              <a:rPr lang="en-US" sz="1600" dirty="0" smtClean="0">
                <a:solidFill>
                  <a:schemeClr val="bg1"/>
                </a:solidFill>
              </a:rPr>
              <a:t> </a:t>
            </a:r>
          </a:p>
          <a:p>
            <a:r>
              <a:rPr lang="en-US" sz="1600" dirty="0" smtClean="0">
                <a:solidFill>
                  <a:schemeClr val="bg1"/>
                </a:solidFill>
              </a:rPr>
              <a:t>Agents </a:t>
            </a:r>
            <a:r>
              <a:rPr lang="en-US" sz="1600" dirty="0">
                <a:solidFill>
                  <a:schemeClr val="bg1"/>
                </a:solidFill>
              </a:rPr>
              <a:t>can do 5 </a:t>
            </a:r>
            <a:r>
              <a:rPr lang="en-US" sz="1600" dirty="0" err="1">
                <a:solidFill>
                  <a:schemeClr val="bg1"/>
                </a:solidFill>
              </a:rPr>
              <a:t>txns</a:t>
            </a:r>
            <a:r>
              <a:rPr lang="en-US" sz="1600" dirty="0">
                <a:solidFill>
                  <a:schemeClr val="bg1"/>
                </a:solidFill>
              </a:rPr>
              <a:t> per bank, no limit on per Aadhaar. </a:t>
            </a:r>
          </a:p>
          <a:p>
            <a:r>
              <a:rPr lang="en-US" sz="1600" dirty="0">
                <a:solidFill>
                  <a:schemeClr val="bg1"/>
                </a:solidFill>
              </a:rPr>
              <a:t>This will multiply agent’s business. Additional earning opportunity</a:t>
            </a:r>
            <a:r>
              <a:rPr lang="en-US" sz="1600" dirty="0" smtClean="0">
                <a:solidFill>
                  <a:schemeClr val="bg1"/>
                </a:solidFill>
              </a:rPr>
              <a:t>.</a:t>
            </a:r>
          </a:p>
          <a:p>
            <a:r>
              <a:rPr lang="en-US" sz="1600" dirty="0" smtClean="0">
                <a:solidFill>
                  <a:schemeClr val="bg1"/>
                </a:solidFill>
              </a:rPr>
              <a:t>Integration </a:t>
            </a:r>
            <a:r>
              <a:rPr lang="en-US" sz="1600" dirty="0">
                <a:solidFill>
                  <a:schemeClr val="bg1"/>
                </a:solidFill>
              </a:rPr>
              <a:t>is already done with almost all Biometric device. </a:t>
            </a:r>
          </a:p>
          <a:p>
            <a:r>
              <a:rPr lang="en-US" sz="1600" dirty="0" smtClean="0">
                <a:solidFill>
                  <a:schemeClr val="bg1"/>
                </a:solidFill>
              </a:rPr>
              <a:t>No </a:t>
            </a:r>
            <a:r>
              <a:rPr lang="en-US" sz="1600" dirty="0">
                <a:solidFill>
                  <a:schemeClr val="bg1"/>
                </a:solidFill>
              </a:rPr>
              <a:t>need to carry ATM card &amp; no need to remember PIN number</a:t>
            </a:r>
          </a:p>
          <a:p>
            <a:r>
              <a:rPr lang="en-US" sz="1600" dirty="0" smtClean="0">
                <a:solidFill>
                  <a:schemeClr val="bg1"/>
                </a:solidFill>
              </a:rPr>
              <a:t>No </a:t>
            </a:r>
            <a:r>
              <a:rPr lang="en-US" sz="1600" dirty="0">
                <a:solidFill>
                  <a:schemeClr val="bg1"/>
                </a:solidFill>
              </a:rPr>
              <a:t>restriction from acquiring bank on number of transactions. (allowed unlimited transactions</a:t>
            </a:r>
            <a:r>
              <a:rPr lang="en-US" sz="1600" dirty="0" smtClean="0">
                <a:solidFill>
                  <a:schemeClr val="bg1"/>
                </a:solidFill>
              </a:rPr>
              <a:t>)</a:t>
            </a:r>
          </a:p>
          <a:p>
            <a:r>
              <a:rPr lang="en-US" sz="1600" dirty="0" smtClean="0">
                <a:solidFill>
                  <a:schemeClr val="bg1"/>
                </a:solidFill>
              </a:rPr>
              <a:t>On </a:t>
            </a:r>
            <a:r>
              <a:rPr lang="en-US" sz="1600" dirty="0">
                <a:solidFill>
                  <a:schemeClr val="bg1"/>
                </a:solidFill>
              </a:rPr>
              <a:t>demand / Real Time </a:t>
            </a:r>
            <a:r>
              <a:rPr lang="en-US" sz="1600" dirty="0" smtClean="0">
                <a:solidFill>
                  <a:schemeClr val="bg1"/>
                </a:solidFill>
              </a:rPr>
              <a:t>Settlement</a:t>
            </a:r>
          </a:p>
          <a:p>
            <a:r>
              <a:rPr lang="en-US" sz="1600" dirty="0" smtClean="0">
                <a:solidFill>
                  <a:schemeClr val="bg1"/>
                </a:solidFill>
              </a:rPr>
              <a:t>Compliment </a:t>
            </a:r>
            <a:r>
              <a:rPr lang="en-US" sz="1600" dirty="0">
                <a:solidFill>
                  <a:schemeClr val="bg1"/>
                </a:solidFill>
              </a:rPr>
              <a:t>existing business with additional footfall &amp; save MDR</a:t>
            </a:r>
          </a:p>
          <a:p>
            <a:r>
              <a:rPr lang="en-US" sz="1600" dirty="0">
                <a:solidFill>
                  <a:schemeClr val="bg1"/>
                </a:solidFill>
              </a:rPr>
              <a:t>Solve Cash Management </a:t>
            </a:r>
            <a:r>
              <a:rPr lang="en-US" sz="1600" dirty="0" smtClean="0">
                <a:solidFill>
                  <a:schemeClr val="bg1"/>
                </a:solidFill>
              </a:rPr>
              <a:t>issue</a:t>
            </a:r>
            <a:endParaRPr lang="en-US" sz="1600" dirty="0">
              <a:solidFill>
                <a:schemeClr val="bg1"/>
              </a:solidFill>
            </a:endParaRPr>
          </a:p>
        </p:txBody>
      </p:sp>
      <p:pic>
        <p:nvPicPr>
          <p:cNvPr id="24" name="Picture 8" descr="https://orbitzfin.com/images/logo.jpg"/>
          <p:cNvPicPr>
            <a:picLocks noChangeAspect="1" noChangeArrowheads="1"/>
          </p:cNvPicPr>
          <p:nvPr/>
        </p:nvPicPr>
        <p:blipFill>
          <a:blip r:embed="rId16"/>
          <a:srcRect/>
          <a:stretch>
            <a:fillRect/>
          </a:stretch>
        </p:blipFill>
        <p:spPr bwMode="auto">
          <a:xfrm>
            <a:off x="571472" y="6500834"/>
            <a:ext cx="2214578" cy="357166"/>
          </a:xfrm>
          <a:prstGeom prst="rect">
            <a:avLst/>
          </a:prstGeom>
          <a:noFill/>
        </p:spPr>
      </p:pic>
      <p:sp>
        <p:nvSpPr>
          <p:cNvPr id="29" name="Freeform 28"/>
          <p:cNvSpPr/>
          <p:nvPr/>
        </p:nvSpPr>
        <p:spPr>
          <a:xfrm>
            <a:off x="4857752" y="0"/>
            <a:ext cx="4286248" cy="10715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2" descr="C:\Users\User\Desktop\LOGO ORBITZ.jpg"/>
          <p:cNvPicPr>
            <a:picLocks noChangeAspect="1" noChangeArrowheads="1"/>
          </p:cNvPicPr>
          <p:nvPr/>
        </p:nvPicPr>
        <p:blipFill>
          <a:blip r:embed="rId17" cstate="print">
            <a:clrChange>
              <a:clrFrom>
                <a:srgbClr val="FEFEFE"/>
              </a:clrFrom>
              <a:clrTo>
                <a:srgbClr val="FEFEFE">
                  <a:alpha val="0"/>
                </a:srgbClr>
              </a:clrTo>
            </a:clrChange>
          </a:blip>
          <a:srcRect/>
          <a:stretch>
            <a:fillRect/>
          </a:stretch>
        </p:blipFill>
        <p:spPr bwMode="auto">
          <a:xfrm>
            <a:off x="7929586" y="142852"/>
            <a:ext cx="1214414" cy="714380"/>
          </a:xfrm>
          <a:prstGeom prst="rect">
            <a:avLst/>
          </a:prstGeom>
          <a:noFill/>
        </p:spPr>
      </p:pic>
      <p:sp>
        <p:nvSpPr>
          <p:cNvPr id="37" name="TextBox 36"/>
          <p:cNvSpPr txBox="1"/>
          <p:nvPr/>
        </p:nvSpPr>
        <p:spPr>
          <a:xfrm>
            <a:off x="6429388" y="6396335"/>
            <a:ext cx="2714612" cy="461665"/>
          </a:xfrm>
          <a:prstGeom prst="rect">
            <a:avLst/>
          </a:prstGeom>
          <a:noFill/>
        </p:spPr>
        <p:txBody>
          <a:bodyPr wrap="square" rtlCol="0">
            <a:spAutoFit/>
          </a:bodyPr>
          <a:lstStyle/>
          <a:p>
            <a:r>
              <a:rPr lang="en-US" sz="2400" dirty="0" smtClean="0"/>
              <a:t>www.orbitzfin.com</a:t>
            </a:r>
            <a:endParaRPr lang="en-IN" sz="2400" dirty="0"/>
          </a:p>
        </p:txBody>
      </p:sp>
      <p:sp>
        <p:nvSpPr>
          <p:cNvPr id="38" name="Freeform 37"/>
          <p:cNvSpPr/>
          <p:nvPr/>
        </p:nvSpPr>
        <p:spPr>
          <a:xfrm>
            <a:off x="5010152" y="152400"/>
            <a:ext cx="4133848" cy="919146"/>
          </a:xfrm>
          <a:custGeom>
            <a:avLst/>
            <a:gdLst>
              <a:gd name="connsiteX0" fmla="*/ 0 w 5"/>
              <a:gd name="connsiteY0" fmla="*/ 5 h 5"/>
              <a:gd name="connsiteX1" fmla="*/ 1 w 5"/>
              <a:gd name="connsiteY1" fmla="*/ 0 h 5"/>
              <a:gd name="connsiteX2" fmla="*/ 5 w 5"/>
              <a:gd name="connsiteY2" fmla="*/ 0 h 5"/>
              <a:gd name="connsiteX3" fmla="*/ 4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 name="connsiteX0" fmla="*/ 0 w 5"/>
              <a:gd name="connsiteY0" fmla="*/ 5 h 5"/>
              <a:gd name="connsiteX1" fmla="*/ 1 w 5"/>
              <a:gd name="connsiteY1" fmla="*/ 0 h 5"/>
              <a:gd name="connsiteX2" fmla="*/ 5 w 5"/>
              <a:gd name="connsiteY2" fmla="*/ 0 h 5"/>
              <a:gd name="connsiteX3" fmla="*/ 5 w 5"/>
              <a:gd name="connsiteY3" fmla="*/ 5 h 5"/>
              <a:gd name="connsiteX4" fmla="*/ 0 w 5"/>
              <a:gd name="connsiteY4" fmla="*/ 5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5"/>
                </a:moveTo>
                <a:cubicBezTo>
                  <a:pt x="0" y="3"/>
                  <a:pt x="1" y="2"/>
                  <a:pt x="1" y="0"/>
                </a:cubicBezTo>
                <a:lnTo>
                  <a:pt x="5" y="0"/>
                </a:lnTo>
                <a:lnTo>
                  <a:pt x="5" y="5"/>
                </a:lnTo>
                <a:lnTo>
                  <a:pt x="0" y="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9" name="Picture 2" descr="C:\Users\User\Desktop\LOGO ORBITZ.jpg"/>
          <p:cNvPicPr>
            <a:picLocks noChangeAspect="1" noChangeArrowheads="1"/>
          </p:cNvPicPr>
          <p:nvPr/>
        </p:nvPicPr>
        <p:blipFill>
          <a:blip r:embed="rId17" cstate="print">
            <a:clrChange>
              <a:clrFrom>
                <a:srgbClr val="FEFEFE"/>
              </a:clrFrom>
              <a:clrTo>
                <a:srgbClr val="FEFEFE">
                  <a:alpha val="0"/>
                </a:srgbClr>
              </a:clrTo>
            </a:clrChange>
          </a:blip>
          <a:srcRect/>
          <a:stretch>
            <a:fillRect/>
          </a:stretch>
        </p:blipFill>
        <p:spPr bwMode="auto">
          <a:xfrm>
            <a:off x="7929586" y="295252"/>
            <a:ext cx="1214414" cy="714380"/>
          </a:xfrm>
          <a:prstGeom prst="rect">
            <a:avLst/>
          </a:prstGeom>
          <a:noFill/>
        </p:spPr>
      </p:pic>
    </p:spTree>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1251</Words>
  <Application>Microsoft Office PowerPoint</Application>
  <PresentationFormat>On-screen Show (4:3)</PresentationFormat>
  <Paragraphs>309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91</cp:revision>
  <dcterms:created xsi:type="dcterms:W3CDTF">2020-12-04T10:49:25Z</dcterms:created>
  <dcterms:modified xsi:type="dcterms:W3CDTF">2020-12-15T15:09:32Z</dcterms:modified>
</cp:coreProperties>
</file>